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49"/>
  </p:notesMasterIdLst>
  <p:sldIdLst>
    <p:sldId id="256" r:id="rId2"/>
    <p:sldId id="257" r:id="rId3"/>
    <p:sldId id="272" r:id="rId4"/>
    <p:sldId id="320" r:id="rId5"/>
    <p:sldId id="258" r:id="rId6"/>
    <p:sldId id="312" r:id="rId7"/>
    <p:sldId id="310" r:id="rId8"/>
    <p:sldId id="313" r:id="rId9"/>
    <p:sldId id="311" r:id="rId10"/>
    <p:sldId id="283" r:id="rId11"/>
    <p:sldId id="285" r:id="rId12"/>
    <p:sldId id="274" r:id="rId13"/>
    <p:sldId id="275" r:id="rId14"/>
    <p:sldId id="276" r:id="rId15"/>
    <p:sldId id="277" r:id="rId16"/>
    <p:sldId id="278" r:id="rId17"/>
    <p:sldId id="279" r:id="rId18"/>
    <p:sldId id="301" r:id="rId19"/>
    <p:sldId id="291" r:id="rId20"/>
    <p:sldId id="292" r:id="rId21"/>
    <p:sldId id="286" r:id="rId22"/>
    <p:sldId id="287" r:id="rId23"/>
    <p:sldId id="288" r:id="rId24"/>
    <p:sldId id="302" r:id="rId25"/>
    <p:sldId id="303" r:id="rId26"/>
    <p:sldId id="304" r:id="rId27"/>
    <p:sldId id="305" r:id="rId28"/>
    <p:sldId id="295" r:id="rId29"/>
    <p:sldId id="293" r:id="rId30"/>
    <p:sldId id="294" r:id="rId31"/>
    <p:sldId id="271" r:id="rId32"/>
    <p:sldId id="262" r:id="rId33"/>
    <p:sldId id="314" r:id="rId34"/>
    <p:sldId id="296" r:id="rId35"/>
    <p:sldId id="265" r:id="rId36"/>
    <p:sldId id="298" r:id="rId37"/>
    <p:sldId id="299" r:id="rId38"/>
    <p:sldId id="319" r:id="rId39"/>
    <p:sldId id="309" r:id="rId40"/>
    <p:sldId id="315" r:id="rId41"/>
    <p:sldId id="321" r:id="rId42"/>
    <p:sldId id="308" r:id="rId43"/>
    <p:sldId id="316" r:id="rId44"/>
    <p:sldId id="318" r:id="rId45"/>
    <p:sldId id="270" r:id="rId46"/>
    <p:sldId id="268" r:id="rId47"/>
    <p:sldId id="322"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o" id="{350361FD-83E1-4B25-9529-3F49D1C8CCD1}">
          <p14:sldIdLst>
            <p14:sldId id="256"/>
            <p14:sldId id="257"/>
            <p14:sldId id="272"/>
            <p14:sldId id="320"/>
          </p14:sldIdLst>
        </p14:section>
        <p14:section name="OpenId Connect" id="{60DEA15D-0205-4A2F-AEA6-421792EAEE54}">
          <p14:sldIdLst>
            <p14:sldId id="258"/>
            <p14:sldId id="312"/>
            <p14:sldId id="310"/>
            <p14:sldId id="313"/>
            <p14:sldId id="311"/>
            <p14:sldId id="283"/>
          </p14:sldIdLst>
        </p14:section>
        <p14:section name="OAuth" id="{8474DF52-BF4C-4E3E-ADEB-A3346714BB2D}">
          <p14:sldIdLst>
            <p14:sldId id="285"/>
            <p14:sldId id="274"/>
            <p14:sldId id="275"/>
            <p14:sldId id="276"/>
            <p14:sldId id="277"/>
            <p14:sldId id="278"/>
            <p14:sldId id="279"/>
            <p14:sldId id="301"/>
          </p14:sldIdLst>
        </p14:section>
        <p14:section name="End Users" id="{96ECBF86-A605-4CB5-A3BF-DFC192EA5DD0}">
          <p14:sldIdLst>
            <p14:sldId id="291"/>
            <p14:sldId id="292"/>
          </p14:sldIdLst>
        </p14:section>
        <p14:section name="Clients" id="{018DFC77-2518-4EBC-8AD4-AE768EB35725}">
          <p14:sldIdLst>
            <p14:sldId id="286"/>
            <p14:sldId id="287"/>
          </p14:sldIdLst>
        </p14:section>
        <p14:section name="Identity" id="{FBE2338C-14B8-4639-9B29-12C3475BA256}">
          <p14:sldIdLst>
            <p14:sldId id="288"/>
            <p14:sldId id="302"/>
            <p14:sldId id="303"/>
            <p14:sldId id="304"/>
            <p14:sldId id="305"/>
            <p14:sldId id="295"/>
          </p14:sldIdLst>
        </p14:section>
        <p14:section name="Trusted Party" id="{9FDB05D5-6949-44AA-8BAF-E715F616D510}">
          <p14:sldIdLst>
            <p14:sldId id="293"/>
            <p14:sldId id="294"/>
          </p14:sldIdLst>
        </p14:section>
        <p14:section name="Mapping" id="{22BFF6B0-AC5A-4DE5-B433-7C358F2C332A}">
          <p14:sldIdLst>
            <p14:sldId id="271"/>
            <p14:sldId id="262"/>
            <p14:sldId id="314"/>
            <p14:sldId id="296"/>
            <p14:sldId id="265"/>
            <p14:sldId id="298"/>
            <p14:sldId id="299"/>
            <p14:sldId id="319"/>
          </p14:sldIdLst>
        </p14:section>
        <p14:section name="Wrap Up" id="{65F73206-E09B-4073-B9C0-B1EE0917EEDA}">
          <p14:sldIdLst>
            <p14:sldId id="309"/>
            <p14:sldId id="315"/>
            <p14:sldId id="321"/>
            <p14:sldId id="308"/>
            <p14:sldId id="316"/>
            <p14:sldId id="318"/>
            <p14:sldId id="270"/>
            <p14:sldId id="268"/>
            <p14:sldId id="32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3AFF"/>
    <a:srgbClr val="FB01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F161C2-CDEF-4188-B426-AAC6EE3D8A4F}" v="162" dt="2018-03-14T23:19:28.054"/>
    <p1510:client id="{8CF551F2-1EB3-423F-BB21-4D275BD008B7}" v="195" dt="2018-03-14T23:04:00.8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82436" autoAdjust="0"/>
  </p:normalViewPr>
  <p:slideViewPr>
    <p:cSldViewPr snapToGrid="0">
      <p:cViewPr>
        <p:scale>
          <a:sx n="125" d="100"/>
          <a:sy n="125" d="100"/>
        </p:scale>
        <p:origin x="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F9F9E2-4E29-44AF-ADF6-EB6394E16D47}" type="doc">
      <dgm:prSet loTypeId="urn:microsoft.com/office/officeart/2005/8/layout/chevron1" loCatId="process" qsTypeId="urn:microsoft.com/office/officeart/2005/8/quickstyle/simple3" qsCatId="simple" csTypeId="urn:microsoft.com/office/officeart/2005/8/colors/colorful4" csCatId="colorful"/>
      <dgm:spPr/>
      <dgm:t>
        <a:bodyPr/>
        <a:lstStyle/>
        <a:p>
          <a:endParaRPr lang="en-US"/>
        </a:p>
      </dgm:t>
    </dgm:pt>
    <dgm:pt modelId="{FCA55E24-6ECE-4710-AA58-6071DEF1CC28}">
      <dgm:prSet/>
      <dgm:spPr/>
      <dgm:t>
        <a:bodyPr/>
        <a:lstStyle/>
        <a:p>
          <a:r>
            <a:rPr lang="en-US"/>
            <a:t>More People</a:t>
          </a:r>
        </a:p>
      </dgm:t>
    </dgm:pt>
    <dgm:pt modelId="{6693E59E-E94D-473D-B3DA-26DF16C046D9}" type="parTrans" cxnId="{AA494E0B-D630-4965-BCA4-0BA1DAA32673}">
      <dgm:prSet/>
      <dgm:spPr/>
      <dgm:t>
        <a:bodyPr/>
        <a:lstStyle/>
        <a:p>
          <a:endParaRPr lang="en-US"/>
        </a:p>
      </dgm:t>
    </dgm:pt>
    <dgm:pt modelId="{54943D8D-72F9-4B2B-901F-F1ACB0409FCD}" type="sibTrans" cxnId="{AA494E0B-D630-4965-BCA4-0BA1DAA32673}">
      <dgm:prSet/>
      <dgm:spPr/>
      <dgm:t>
        <a:bodyPr/>
        <a:lstStyle/>
        <a:p>
          <a:endParaRPr lang="en-US"/>
        </a:p>
      </dgm:t>
    </dgm:pt>
    <dgm:pt modelId="{23E86ABB-54FB-4FCF-B192-6EA5BFCDB40F}">
      <dgm:prSet/>
      <dgm:spPr/>
      <dgm:t>
        <a:bodyPr/>
        <a:lstStyle/>
        <a:p>
          <a:r>
            <a:rPr lang="en-US"/>
            <a:t>Globally, 3.2 billion people are using the Internet - International Telecommunication Union</a:t>
          </a:r>
        </a:p>
      </dgm:t>
    </dgm:pt>
    <dgm:pt modelId="{B746FE11-CA27-4958-ABEC-E83EABD1A368}" type="parTrans" cxnId="{B63D9139-66C6-4615-934A-4B3EEE4E065E}">
      <dgm:prSet/>
      <dgm:spPr/>
      <dgm:t>
        <a:bodyPr/>
        <a:lstStyle/>
        <a:p>
          <a:endParaRPr lang="en-US"/>
        </a:p>
      </dgm:t>
    </dgm:pt>
    <dgm:pt modelId="{B8EE28BA-7AC7-4F18-A2A6-677825A9697F}" type="sibTrans" cxnId="{B63D9139-66C6-4615-934A-4B3EEE4E065E}">
      <dgm:prSet/>
      <dgm:spPr/>
      <dgm:t>
        <a:bodyPr/>
        <a:lstStyle/>
        <a:p>
          <a:endParaRPr lang="en-US"/>
        </a:p>
      </dgm:t>
    </dgm:pt>
    <dgm:pt modelId="{E40C439B-6E71-4D07-90F7-12541D942FB9}">
      <dgm:prSet/>
      <dgm:spPr/>
      <dgm:t>
        <a:bodyPr/>
        <a:lstStyle/>
        <a:p>
          <a:r>
            <a:rPr lang="en-US"/>
            <a:t>More Attacks</a:t>
          </a:r>
        </a:p>
      </dgm:t>
    </dgm:pt>
    <dgm:pt modelId="{00DB5838-B63E-45B4-8960-FFA1EB147F13}" type="parTrans" cxnId="{2DEA3955-383D-4F05-B264-34CBCD90E9D3}">
      <dgm:prSet/>
      <dgm:spPr/>
      <dgm:t>
        <a:bodyPr/>
        <a:lstStyle/>
        <a:p>
          <a:endParaRPr lang="en-US"/>
        </a:p>
      </dgm:t>
    </dgm:pt>
    <dgm:pt modelId="{AC40CD31-4490-48C7-91F7-841F580A3DCA}" type="sibTrans" cxnId="{2DEA3955-383D-4F05-B264-34CBCD90E9D3}">
      <dgm:prSet/>
      <dgm:spPr/>
      <dgm:t>
        <a:bodyPr/>
        <a:lstStyle/>
        <a:p>
          <a:endParaRPr lang="en-US"/>
        </a:p>
      </dgm:t>
    </dgm:pt>
    <dgm:pt modelId="{EC8E8EEC-976C-43B9-A873-9D4C72453F49}">
      <dgm:prSet/>
      <dgm:spPr/>
      <dgm:t>
        <a:bodyPr/>
        <a:lstStyle/>
        <a:p>
          <a:r>
            <a:rPr lang="en-US"/>
            <a:t>Microsoft sees over 10 </a:t>
          </a:r>
          <a:r>
            <a:rPr lang="en-US" i="1"/>
            <a:t>million</a:t>
          </a:r>
          <a:r>
            <a:rPr lang="en-US"/>
            <a:t> attacks every day</a:t>
          </a:r>
        </a:p>
      </dgm:t>
    </dgm:pt>
    <dgm:pt modelId="{E176E2B2-F6CB-4A02-BA03-F4A221E13571}" type="parTrans" cxnId="{B095EBC3-0CDB-4C31-84CF-C4B56BCA3EF3}">
      <dgm:prSet/>
      <dgm:spPr/>
      <dgm:t>
        <a:bodyPr/>
        <a:lstStyle/>
        <a:p>
          <a:endParaRPr lang="en-US"/>
        </a:p>
      </dgm:t>
    </dgm:pt>
    <dgm:pt modelId="{0856A4EA-1DD8-4862-A85E-9CA6920674CE}" type="sibTrans" cxnId="{B095EBC3-0CDB-4C31-84CF-C4B56BCA3EF3}">
      <dgm:prSet/>
      <dgm:spPr/>
      <dgm:t>
        <a:bodyPr/>
        <a:lstStyle/>
        <a:p>
          <a:endParaRPr lang="en-US"/>
        </a:p>
      </dgm:t>
    </dgm:pt>
    <dgm:pt modelId="{DBBA9D34-E5E4-4CEB-8C7A-521F733D1D6F}">
      <dgm:prSet/>
      <dgm:spPr/>
      <dgm:t>
        <a:bodyPr/>
        <a:lstStyle/>
        <a:p>
          <a:r>
            <a:rPr lang="en-US"/>
            <a:t>More Problems</a:t>
          </a:r>
        </a:p>
      </dgm:t>
    </dgm:pt>
    <dgm:pt modelId="{6C5712F5-3F14-447C-8AA5-3324BBD4CD8A}" type="parTrans" cxnId="{EB628378-3FDD-4E11-B069-BF1DE94BB0D0}">
      <dgm:prSet/>
      <dgm:spPr/>
      <dgm:t>
        <a:bodyPr/>
        <a:lstStyle/>
        <a:p>
          <a:endParaRPr lang="en-US"/>
        </a:p>
      </dgm:t>
    </dgm:pt>
    <dgm:pt modelId="{8EEE4CCB-04E8-47DA-B52C-E7E63BB94DAF}" type="sibTrans" cxnId="{EB628378-3FDD-4E11-B069-BF1DE94BB0D0}">
      <dgm:prSet/>
      <dgm:spPr/>
      <dgm:t>
        <a:bodyPr/>
        <a:lstStyle/>
        <a:p>
          <a:endParaRPr lang="en-US"/>
        </a:p>
      </dgm:t>
    </dgm:pt>
    <dgm:pt modelId="{9073B9AA-CEC8-4069-9680-603DB9387D79}">
      <dgm:prSet/>
      <dgm:spPr/>
      <dgm:t>
        <a:bodyPr/>
        <a:lstStyle/>
        <a:p>
          <a:r>
            <a:rPr lang="en-US"/>
            <a:t>Equifax breach exposed 147.9 million consumers</a:t>
          </a:r>
        </a:p>
      </dgm:t>
    </dgm:pt>
    <dgm:pt modelId="{5CD6388E-EA35-4E8A-9F3C-5136241E8C98}" type="parTrans" cxnId="{0D138809-F5F2-4CFB-83DB-8927ED3DFFB2}">
      <dgm:prSet/>
      <dgm:spPr/>
      <dgm:t>
        <a:bodyPr/>
        <a:lstStyle/>
        <a:p>
          <a:endParaRPr lang="en-US"/>
        </a:p>
      </dgm:t>
    </dgm:pt>
    <dgm:pt modelId="{188C6588-E977-4D7A-8DFD-900715D79420}" type="sibTrans" cxnId="{0D138809-F5F2-4CFB-83DB-8927ED3DFFB2}">
      <dgm:prSet/>
      <dgm:spPr/>
      <dgm:t>
        <a:bodyPr/>
        <a:lstStyle/>
        <a:p>
          <a:endParaRPr lang="en-US"/>
        </a:p>
      </dgm:t>
    </dgm:pt>
    <dgm:pt modelId="{3B7750DB-D5D0-4B32-9B6A-BDF2CA534037}" type="pres">
      <dgm:prSet presAssocID="{9BF9F9E2-4E29-44AF-ADF6-EB6394E16D47}" presName="Name0" presStyleCnt="0">
        <dgm:presLayoutVars>
          <dgm:dir/>
          <dgm:animLvl val="lvl"/>
          <dgm:resizeHandles val="exact"/>
        </dgm:presLayoutVars>
      </dgm:prSet>
      <dgm:spPr/>
    </dgm:pt>
    <dgm:pt modelId="{B85C3E49-7E09-4F2B-B03A-39E83CAFDF53}" type="pres">
      <dgm:prSet presAssocID="{FCA55E24-6ECE-4710-AA58-6071DEF1CC28}" presName="composite" presStyleCnt="0"/>
      <dgm:spPr/>
    </dgm:pt>
    <dgm:pt modelId="{067953F8-77E6-4188-B479-0EAB177597DB}" type="pres">
      <dgm:prSet presAssocID="{FCA55E24-6ECE-4710-AA58-6071DEF1CC28}" presName="parTx" presStyleLbl="node1" presStyleIdx="0" presStyleCnt="3">
        <dgm:presLayoutVars>
          <dgm:chMax val="0"/>
          <dgm:chPref val="0"/>
          <dgm:bulletEnabled val="1"/>
        </dgm:presLayoutVars>
      </dgm:prSet>
      <dgm:spPr/>
    </dgm:pt>
    <dgm:pt modelId="{C46732DB-5955-4D91-91B1-EF7A89E8FBA9}" type="pres">
      <dgm:prSet presAssocID="{FCA55E24-6ECE-4710-AA58-6071DEF1CC28}" presName="desTx" presStyleLbl="revTx" presStyleIdx="0" presStyleCnt="3">
        <dgm:presLayoutVars>
          <dgm:bulletEnabled val="1"/>
        </dgm:presLayoutVars>
      </dgm:prSet>
      <dgm:spPr/>
    </dgm:pt>
    <dgm:pt modelId="{D8A85B2E-A31B-4A91-BF62-E76B1C906354}" type="pres">
      <dgm:prSet presAssocID="{54943D8D-72F9-4B2B-901F-F1ACB0409FCD}" presName="space" presStyleCnt="0"/>
      <dgm:spPr/>
    </dgm:pt>
    <dgm:pt modelId="{776CEC8D-E817-4A14-AA31-776576B81FEE}" type="pres">
      <dgm:prSet presAssocID="{E40C439B-6E71-4D07-90F7-12541D942FB9}" presName="composite" presStyleCnt="0"/>
      <dgm:spPr/>
    </dgm:pt>
    <dgm:pt modelId="{4CBE3806-86F6-42C1-B4E9-93962CEE0C4F}" type="pres">
      <dgm:prSet presAssocID="{E40C439B-6E71-4D07-90F7-12541D942FB9}" presName="parTx" presStyleLbl="node1" presStyleIdx="1" presStyleCnt="3">
        <dgm:presLayoutVars>
          <dgm:chMax val="0"/>
          <dgm:chPref val="0"/>
          <dgm:bulletEnabled val="1"/>
        </dgm:presLayoutVars>
      </dgm:prSet>
      <dgm:spPr/>
    </dgm:pt>
    <dgm:pt modelId="{75086A19-5D89-4BC2-A3A6-9A60D120C9C0}" type="pres">
      <dgm:prSet presAssocID="{E40C439B-6E71-4D07-90F7-12541D942FB9}" presName="desTx" presStyleLbl="revTx" presStyleIdx="1" presStyleCnt="3">
        <dgm:presLayoutVars>
          <dgm:bulletEnabled val="1"/>
        </dgm:presLayoutVars>
      </dgm:prSet>
      <dgm:spPr/>
    </dgm:pt>
    <dgm:pt modelId="{24815B2D-9143-4D1B-B7A4-C9070F72F4CE}" type="pres">
      <dgm:prSet presAssocID="{AC40CD31-4490-48C7-91F7-841F580A3DCA}" presName="space" presStyleCnt="0"/>
      <dgm:spPr/>
    </dgm:pt>
    <dgm:pt modelId="{EA482E6D-8E42-4A72-AECA-C029EA8FC06E}" type="pres">
      <dgm:prSet presAssocID="{DBBA9D34-E5E4-4CEB-8C7A-521F733D1D6F}" presName="composite" presStyleCnt="0"/>
      <dgm:spPr/>
    </dgm:pt>
    <dgm:pt modelId="{A07AE649-DCB7-46EE-AAD2-E2454C13DAB8}" type="pres">
      <dgm:prSet presAssocID="{DBBA9D34-E5E4-4CEB-8C7A-521F733D1D6F}" presName="parTx" presStyleLbl="node1" presStyleIdx="2" presStyleCnt="3">
        <dgm:presLayoutVars>
          <dgm:chMax val="0"/>
          <dgm:chPref val="0"/>
          <dgm:bulletEnabled val="1"/>
        </dgm:presLayoutVars>
      </dgm:prSet>
      <dgm:spPr/>
    </dgm:pt>
    <dgm:pt modelId="{CF28EE2B-2DA7-4FFB-9143-DAA7BA154560}" type="pres">
      <dgm:prSet presAssocID="{DBBA9D34-E5E4-4CEB-8C7A-521F733D1D6F}" presName="desTx" presStyleLbl="revTx" presStyleIdx="2" presStyleCnt="3">
        <dgm:presLayoutVars>
          <dgm:bulletEnabled val="1"/>
        </dgm:presLayoutVars>
      </dgm:prSet>
      <dgm:spPr/>
    </dgm:pt>
  </dgm:ptLst>
  <dgm:cxnLst>
    <dgm:cxn modelId="{0D138809-F5F2-4CFB-83DB-8927ED3DFFB2}" srcId="{DBBA9D34-E5E4-4CEB-8C7A-521F733D1D6F}" destId="{9073B9AA-CEC8-4069-9680-603DB9387D79}" srcOrd="0" destOrd="0" parTransId="{5CD6388E-EA35-4E8A-9F3C-5136241E8C98}" sibTransId="{188C6588-E977-4D7A-8DFD-900715D79420}"/>
    <dgm:cxn modelId="{AA494E0B-D630-4965-BCA4-0BA1DAA32673}" srcId="{9BF9F9E2-4E29-44AF-ADF6-EB6394E16D47}" destId="{FCA55E24-6ECE-4710-AA58-6071DEF1CC28}" srcOrd="0" destOrd="0" parTransId="{6693E59E-E94D-473D-B3DA-26DF16C046D9}" sibTransId="{54943D8D-72F9-4B2B-901F-F1ACB0409FCD}"/>
    <dgm:cxn modelId="{2420BB2E-DECD-4A7E-828F-BFBC3B22E857}" type="presOf" srcId="{DBBA9D34-E5E4-4CEB-8C7A-521F733D1D6F}" destId="{A07AE649-DCB7-46EE-AAD2-E2454C13DAB8}" srcOrd="0" destOrd="0" presId="urn:microsoft.com/office/officeart/2005/8/layout/chevron1"/>
    <dgm:cxn modelId="{B5ACF532-1F0B-4D0F-80C8-12F054F46981}" type="presOf" srcId="{FCA55E24-6ECE-4710-AA58-6071DEF1CC28}" destId="{067953F8-77E6-4188-B479-0EAB177597DB}" srcOrd="0" destOrd="0" presId="urn:microsoft.com/office/officeart/2005/8/layout/chevron1"/>
    <dgm:cxn modelId="{B63D9139-66C6-4615-934A-4B3EEE4E065E}" srcId="{FCA55E24-6ECE-4710-AA58-6071DEF1CC28}" destId="{23E86ABB-54FB-4FCF-B192-6EA5BFCDB40F}" srcOrd="0" destOrd="0" parTransId="{B746FE11-CA27-4958-ABEC-E83EABD1A368}" sibTransId="{B8EE28BA-7AC7-4F18-A2A6-677825A9697F}"/>
    <dgm:cxn modelId="{9874C873-29C5-4995-A455-5686EBF405A1}" type="presOf" srcId="{23E86ABB-54FB-4FCF-B192-6EA5BFCDB40F}" destId="{C46732DB-5955-4D91-91B1-EF7A89E8FBA9}" srcOrd="0" destOrd="0" presId="urn:microsoft.com/office/officeart/2005/8/layout/chevron1"/>
    <dgm:cxn modelId="{2DEA3955-383D-4F05-B264-34CBCD90E9D3}" srcId="{9BF9F9E2-4E29-44AF-ADF6-EB6394E16D47}" destId="{E40C439B-6E71-4D07-90F7-12541D942FB9}" srcOrd="1" destOrd="0" parTransId="{00DB5838-B63E-45B4-8960-FFA1EB147F13}" sibTransId="{AC40CD31-4490-48C7-91F7-841F580A3DCA}"/>
    <dgm:cxn modelId="{EB628378-3FDD-4E11-B069-BF1DE94BB0D0}" srcId="{9BF9F9E2-4E29-44AF-ADF6-EB6394E16D47}" destId="{DBBA9D34-E5E4-4CEB-8C7A-521F733D1D6F}" srcOrd="2" destOrd="0" parTransId="{6C5712F5-3F14-447C-8AA5-3324BBD4CD8A}" sibTransId="{8EEE4CCB-04E8-47DA-B52C-E7E63BB94DAF}"/>
    <dgm:cxn modelId="{92616887-E09A-42E2-929C-86EB3F3CEC5B}" type="presOf" srcId="{9073B9AA-CEC8-4069-9680-603DB9387D79}" destId="{CF28EE2B-2DA7-4FFB-9143-DAA7BA154560}" srcOrd="0" destOrd="0" presId="urn:microsoft.com/office/officeart/2005/8/layout/chevron1"/>
    <dgm:cxn modelId="{5359BE91-E2DF-45AF-A564-4147B910B9BA}" type="presOf" srcId="{9BF9F9E2-4E29-44AF-ADF6-EB6394E16D47}" destId="{3B7750DB-D5D0-4B32-9B6A-BDF2CA534037}" srcOrd="0" destOrd="0" presId="urn:microsoft.com/office/officeart/2005/8/layout/chevron1"/>
    <dgm:cxn modelId="{1EE01FA7-C65A-49AA-BD79-F18E412E7831}" type="presOf" srcId="{E40C439B-6E71-4D07-90F7-12541D942FB9}" destId="{4CBE3806-86F6-42C1-B4E9-93962CEE0C4F}" srcOrd="0" destOrd="0" presId="urn:microsoft.com/office/officeart/2005/8/layout/chevron1"/>
    <dgm:cxn modelId="{B095EBC3-0CDB-4C31-84CF-C4B56BCA3EF3}" srcId="{E40C439B-6E71-4D07-90F7-12541D942FB9}" destId="{EC8E8EEC-976C-43B9-A873-9D4C72453F49}" srcOrd="0" destOrd="0" parTransId="{E176E2B2-F6CB-4A02-BA03-F4A221E13571}" sibTransId="{0856A4EA-1DD8-4862-A85E-9CA6920674CE}"/>
    <dgm:cxn modelId="{FC3D93D5-C70A-45C0-9EDB-AC479FC83B52}" type="presOf" srcId="{EC8E8EEC-976C-43B9-A873-9D4C72453F49}" destId="{75086A19-5D89-4BC2-A3A6-9A60D120C9C0}" srcOrd="0" destOrd="0" presId="urn:microsoft.com/office/officeart/2005/8/layout/chevron1"/>
    <dgm:cxn modelId="{525AB225-3F42-41AE-BEB2-8076619A714E}" type="presParOf" srcId="{3B7750DB-D5D0-4B32-9B6A-BDF2CA534037}" destId="{B85C3E49-7E09-4F2B-B03A-39E83CAFDF53}" srcOrd="0" destOrd="0" presId="urn:microsoft.com/office/officeart/2005/8/layout/chevron1"/>
    <dgm:cxn modelId="{0440C6D2-F228-4A5A-B68D-7F567F6A3758}" type="presParOf" srcId="{B85C3E49-7E09-4F2B-B03A-39E83CAFDF53}" destId="{067953F8-77E6-4188-B479-0EAB177597DB}" srcOrd="0" destOrd="0" presId="urn:microsoft.com/office/officeart/2005/8/layout/chevron1"/>
    <dgm:cxn modelId="{224C2008-07CC-4152-BA07-4F4ABCBD7404}" type="presParOf" srcId="{B85C3E49-7E09-4F2B-B03A-39E83CAFDF53}" destId="{C46732DB-5955-4D91-91B1-EF7A89E8FBA9}" srcOrd="1" destOrd="0" presId="urn:microsoft.com/office/officeart/2005/8/layout/chevron1"/>
    <dgm:cxn modelId="{08971B52-E829-4BA3-BDEE-DF495C9B24C1}" type="presParOf" srcId="{3B7750DB-D5D0-4B32-9B6A-BDF2CA534037}" destId="{D8A85B2E-A31B-4A91-BF62-E76B1C906354}" srcOrd="1" destOrd="0" presId="urn:microsoft.com/office/officeart/2005/8/layout/chevron1"/>
    <dgm:cxn modelId="{090670BA-914F-4D48-9B8F-89B62A396E6E}" type="presParOf" srcId="{3B7750DB-D5D0-4B32-9B6A-BDF2CA534037}" destId="{776CEC8D-E817-4A14-AA31-776576B81FEE}" srcOrd="2" destOrd="0" presId="urn:microsoft.com/office/officeart/2005/8/layout/chevron1"/>
    <dgm:cxn modelId="{B490B41B-9369-477C-90DA-546374002782}" type="presParOf" srcId="{776CEC8D-E817-4A14-AA31-776576B81FEE}" destId="{4CBE3806-86F6-42C1-B4E9-93962CEE0C4F}" srcOrd="0" destOrd="0" presId="urn:microsoft.com/office/officeart/2005/8/layout/chevron1"/>
    <dgm:cxn modelId="{21CD4057-4619-4836-9FBC-3E232370A34A}" type="presParOf" srcId="{776CEC8D-E817-4A14-AA31-776576B81FEE}" destId="{75086A19-5D89-4BC2-A3A6-9A60D120C9C0}" srcOrd="1" destOrd="0" presId="urn:microsoft.com/office/officeart/2005/8/layout/chevron1"/>
    <dgm:cxn modelId="{72020A21-828E-4602-A873-6E8A40D34095}" type="presParOf" srcId="{3B7750DB-D5D0-4B32-9B6A-BDF2CA534037}" destId="{24815B2D-9143-4D1B-B7A4-C9070F72F4CE}" srcOrd="3" destOrd="0" presId="urn:microsoft.com/office/officeart/2005/8/layout/chevron1"/>
    <dgm:cxn modelId="{7B52E62F-2587-4027-AB6A-4900AA164E2C}" type="presParOf" srcId="{3B7750DB-D5D0-4B32-9B6A-BDF2CA534037}" destId="{EA482E6D-8E42-4A72-AECA-C029EA8FC06E}" srcOrd="4" destOrd="0" presId="urn:microsoft.com/office/officeart/2005/8/layout/chevron1"/>
    <dgm:cxn modelId="{9AB7D94D-43D3-4D24-929F-C0C72BA8081E}" type="presParOf" srcId="{EA482E6D-8E42-4A72-AECA-C029EA8FC06E}" destId="{A07AE649-DCB7-46EE-AAD2-E2454C13DAB8}" srcOrd="0" destOrd="0" presId="urn:microsoft.com/office/officeart/2005/8/layout/chevron1"/>
    <dgm:cxn modelId="{5EF0351C-A3BC-410E-88E1-57A1496F85F6}" type="presParOf" srcId="{EA482E6D-8E42-4A72-AECA-C029EA8FC06E}" destId="{CF28EE2B-2DA7-4FFB-9143-DAA7BA154560}"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3C1CD5-327C-4F64-867C-1F9902C737A1}" type="doc">
      <dgm:prSet loTypeId="urn:microsoft.com/office/officeart/2005/8/layout/list1" loCatId="list" qsTypeId="urn:microsoft.com/office/officeart/2005/8/quickstyle/simple2" qsCatId="simple" csTypeId="urn:microsoft.com/office/officeart/2005/8/colors/colorful2" csCatId="colorful" phldr="1"/>
      <dgm:spPr/>
      <dgm:t>
        <a:bodyPr/>
        <a:lstStyle/>
        <a:p>
          <a:endParaRPr lang="en-US"/>
        </a:p>
      </dgm:t>
    </dgm:pt>
    <dgm:pt modelId="{F7830C17-ECA5-4C3B-98F0-9A3AC4CF373C}">
      <dgm:prSet/>
      <dgm:spPr/>
      <dgm:t>
        <a:bodyPr/>
        <a:lstStyle/>
        <a:p>
          <a:r>
            <a:rPr lang="en-US"/>
            <a:t>C#</a:t>
          </a:r>
        </a:p>
      </dgm:t>
    </dgm:pt>
    <dgm:pt modelId="{06218D2E-A5EF-4B43-BE92-8DC04D02AF41}" type="parTrans" cxnId="{B3785979-0C49-49F5-960C-C1E022AF2B0C}">
      <dgm:prSet/>
      <dgm:spPr/>
      <dgm:t>
        <a:bodyPr/>
        <a:lstStyle/>
        <a:p>
          <a:endParaRPr lang="en-US"/>
        </a:p>
      </dgm:t>
    </dgm:pt>
    <dgm:pt modelId="{BB79ECE5-2DC5-4655-8DD0-C1A66A8A2C4B}" type="sibTrans" cxnId="{B3785979-0C49-49F5-960C-C1E022AF2B0C}">
      <dgm:prSet/>
      <dgm:spPr/>
      <dgm:t>
        <a:bodyPr/>
        <a:lstStyle/>
        <a:p>
          <a:endParaRPr lang="en-US"/>
        </a:p>
      </dgm:t>
    </dgm:pt>
    <dgm:pt modelId="{0D27BFE6-0754-4434-BE38-DB607422D37D}">
      <dgm:prSet/>
      <dgm:spPr/>
      <dgm:t>
        <a:bodyPr/>
        <a:lstStyle/>
        <a:p>
          <a:r>
            <a:rPr lang="en-US"/>
            <a:t>IdentityModel.OidcClient2</a:t>
          </a:r>
        </a:p>
      </dgm:t>
    </dgm:pt>
    <dgm:pt modelId="{AEAFC32C-D8E2-4805-BB51-09A7AEE371A2}" type="parTrans" cxnId="{3FB10268-A643-488D-975C-C95DD22D6C1B}">
      <dgm:prSet/>
      <dgm:spPr/>
      <dgm:t>
        <a:bodyPr/>
        <a:lstStyle/>
        <a:p>
          <a:endParaRPr lang="en-US"/>
        </a:p>
      </dgm:t>
    </dgm:pt>
    <dgm:pt modelId="{750A5EAD-5B3E-4CF8-8DCA-ABD171B6B58B}" type="sibTrans" cxnId="{3FB10268-A643-488D-975C-C95DD22D6C1B}">
      <dgm:prSet/>
      <dgm:spPr/>
      <dgm:t>
        <a:bodyPr/>
        <a:lstStyle/>
        <a:p>
          <a:endParaRPr lang="en-US"/>
        </a:p>
      </dgm:t>
    </dgm:pt>
    <dgm:pt modelId="{5D7A51DC-CA5A-42D7-91A0-A40C06BD607A}">
      <dgm:prSet/>
      <dgm:spPr/>
      <dgm:t>
        <a:bodyPr/>
        <a:lstStyle/>
        <a:p>
          <a:r>
            <a:rPr lang="en-US"/>
            <a:t>IdentityServer4</a:t>
          </a:r>
        </a:p>
      </dgm:t>
    </dgm:pt>
    <dgm:pt modelId="{6CF66032-6C1D-4B40-85CA-1FD2847D7F3D}" type="parTrans" cxnId="{29B61400-8000-4B5C-B6E1-C54BECD6757F}">
      <dgm:prSet/>
      <dgm:spPr/>
      <dgm:t>
        <a:bodyPr/>
        <a:lstStyle/>
        <a:p>
          <a:endParaRPr lang="en-US"/>
        </a:p>
      </dgm:t>
    </dgm:pt>
    <dgm:pt modelId="{1189E86A-2728-4948-B0EA-AEDD333D164A}" type="sibTrans" cxnId="{29B61400-8000-4B5C-B6E1-C54BECD6757F}">
      <dgm:prSet/>
      <dgm:spPr/>
      <dgm:t>
        <a:bodyPr/>
        <a:lstStyle/>
        <a:p>
          <a:endParaRPr lang="en-US"/>
        </a:p>
      </dgm:t>
    </dgm:pt>
    <dgm:pt modelId="{4E57D2A3-E007-4B07-AC76-1ACE5A06418A}">
      <dgm:prSet/>
      <dgm:spPr/>
      <dgm:t>
        <a:bodyPr/>
        <a:lstStyle/>
        <a:p>
          <a:r>
            <a:rPr lang="en-US"/>
            <a:t>Javascript</a:t>
          </a:r>
        </a:p>
      </dgm:t>
    </dgm:pt>
    <dgm:pt modelId="{667B56D8-7DAE-484B-8987-3626F94860DF}" type="parTrans" cxnId="{2004A8C1-3B0A-4097-B5A5-088BE8F8715B}">
      <dgm:prSet/>
      <dgm:spPr/>
      <dgm:t>
        <a:bodyPr/>
        <a:lstStyle/>
        <a:p>
          <a:endParaRPr lang="en-US"/>
        </a:p>
      </dgm:t>
    </dgm:pt>
    <dgm:pt modelId="{AB5A62E2-E183-49B6-B682-AC43D11DB693}" type="sibTrans" cxnId="{2004A8C1-3B0A-4097-B5A5-088BE8F8715B}">
      <dgm:prSet/>
      <dgm:spPr/>
      <dgm:t>
        <a:bodyPr/>
        <a:lstStyle/>
        <a:p>
          <a:endParaRPr lang="en-US"/>
        </a:p>
      </dgm:t>
    </dgm:pt>
    <dgm:pt modelId="{30F301E7-9B49-4CA7-AEA4-F9F3A2CA5BD0}">
      <dgm:prSet/>
      <dgm:spPr/>
      <dgm:t>
        <a:bodyPr/>
        <a:lstStyle/>
        <a:p>
          <a:r>
            <a:rPr lang="en-US"/>
            <a:t>oidc-client-js</a:t>
          </a:r>
        </a:p>
      </dgm:t>
    </dgm:pt>
    <dgm:pt modelId="{3EA19F9F-653F-494A-8224-2020EA938E3A}" type="parTrans" cxnId="{FA747407-F5DE-40C4-BFD5-AA09763B578F}">
      <dgm:prSet/>
      <dgm:spPr/>
      <dgm:t>
        <a:bodyPr/>
        <a:lstStyle/>
        <a:p>
          <a:endParaRPr lang="en-US"/>
        </a:p>
      </dgm:t>
    </dgm:pt>
    <dgm:pt modelId="{076958A2-E748-4BC0-B193-97394F7E4308}" type="sibTrans" cxnId="{FA747407-F5DE-40C4-BFD5-AA09763B578F}">
      <dgm:prSet/>
      <dgm:spPr/>
      <dgm:t>
        <a:bodyPr/>
        <a:lstStyle/>
        <a:p>
          <a:endParaRPr lang="en-US"/>
        </a:p>
      </dgm:t>
    </dgm:pt>
    <dgm:pt modelId="{CB98425B-D276-4DB1-84D8-F09669104311}">
      <dgm:prSet/>
      <dgm:spPr/>
      <dgm:t>
        <a:bodyPr/>
        <a:lstStyle/>
        <a:p>
          <a:r>
            <a:rPr lang="en-US" dirty="0"/>
            <a:t>Decoding/Checking JWT’s</a:t>
          </a:r>
        </a:p>
      </dgm:t>
    </dgm:pt>
    <dgm:pt modelId="{945C5AB0-42BE-4D4A-9173-F66C9CD12A55}" type="parTrans" cxnId="{CEC362D8-0967-43EE-B2C4-56FFA7EAC371}">
      <dgm:prSet/>
      <dgm:spPr/>
      <dgm:t>
        <a:bodyPr/>
        <a:lstStyle/>
        <a:p>
          <a:endParaRPr lang="en-US"/>
        </a:p>
      </dgm:t>
    </dgm:pt>
    <dgm:pt modelId="{E8744295-DDB0-48FA-8746-E7BDB2AF8664}" type="sibTrans" cxnId="{CEC362D8-0967-43EE-B2C4-56FFA7EAC371}">
      <dgm:prSet/>
      <dgm:spPr/>
      <dgm:t>
        <a:bodyPr/>
        <a:lstStyle/>
        <a:p>
          <a:endParaRPr lang="en-US"/>
        </a:p>
      </dgm:t>
    </dgm:pt>
    <dgm:pt modelId="{276C83E2-9E6D-4959-9C10-F1691FBAFF54}">
      <dgm:prSet/>
      <dgm:spPr/>
      <dgm:t>
        <a:bodyPr/>
        <a:lstStyle/>
        <a:p>
          <a:r>
            <a:rPr lang="en-US"/>
            <a:t>jwt.io</a:t>
          </a:r>
          <a:endParaRPr lang="en-US" dirty="0"/>
        </a:p>
      </dgm:t>
    </dgm:pt>
    <dgm:pt modelId="{0C089E20-7891-4234-9CC8-B4FE518C3269}" type="parTrans" cxnId="{E4B00069-45A1-4824-91B0-922AD7F97642}">
      <dgm:prSet/>
      <dgm:spPr/>
      <dgm:t>
        <a:bodyPr/>
        <a:lstStyle/>
        <a:p>
          <a:endParaRPr lang="en-US"/>
        </a:p>
      </dgm:t>
    </dgm:pt>
    <dgm:pt modelId="{0E189F25-1488-46F5-BD30-0D384C3E61A6}" type="sibTrans" cxnId="{E4B00069-45A1-4824-91B0-922AD7F97642}">
      <dgm:prSet/>
      <dgm:spPr/>
      <dgm:t>
        <a:bodyPr/>
        <a:lstStyle/>
        <a:p>
          <a:endParaRPr lang="en-US"/>
        </a:p>
      </dgm:t>
    </dgm:pt>
    <dgm:pt modelId="{6613B0D0-03A4-43BC-9E4A-B9D1EB670858}" type="pres">
      <dgm:prSet presAssocID="{A03C1CD5-327C-4F64-867C-1F9902C737A1}" presName="linear" presStyleCnt="0">
        <dgm:presLayoutVars>
          <dgm:dir/>
          <dgm:animLvl val="lvl"/>
          <dgm:resizeHandles val="exact"/>
        </dgm:presLayoutVars>
      </dgm:prSet>
      <dgm:spPr/>
    </dgm:pt>
    <dgm:pt modelId="{6808CC65-9845-4C8A-83D8-5E6CCEF92DEF}" type="pres">
      <dgm:prSet presAssocID="{F7830C17-ECA5-4C3B-98F0-9A3AC4CF373C}" presName="parentLin" presStyleCnt="0"/>
      <dgm:spPr/>
    </dgm:pt>
    <dgm:pt modelId="{B09E3986-FD31-4FAF-9F37-03FE4189EF13}" type="pres">
      <dgm:prSet presAssocID="{F7830C17-ECA5-4C3B-98F0-9A3AC4CF373C}" presName="parentLeftMargin" presStyleLbl="node1" presStyleIdx="0" presStyleCnt="3"/>
      <dgm:spPr/>
    </dgm:pt>
    <dgm:pt modelId="{86EB92A5-F3BC-4AE6-BFD9-B007F94E3DA3}" type="pres">
      <dgm:prSet presAssocID="{F7830C17-ECA5-4C3B-98F0-9A3AC4CF373C}" presName="parentText" presStyleLbl="node1" presStyleIdx="0" presStyleCnt="3">
        <dgm:presLayoutVars>
          <dgm:chMax val="0"/>
          <dgm:bulletEnabled val="1"/>
        </dgm:presLayoutVars>
      </dgm:prSet>
      <dgm:spPr/>
    </dgm:pt>
    <dgm:pt modelId="{F55B4F88-99A4-4567-8FB8-28F022687F08}" type="pres">
      <dgm:prSet presAssocID="{F7830C17-ECA5-4C3B-98F0-9A3AC4CF373C}" presName="negativeSpace" presStyleCnt="0"/>
      <dgm:spPr/>
    </dgm:pt>
    <dgm:pt modelId="{89F23B25-AC32-4A63-B7E7-2EA44FC4C563}" type="pres">
      <dgm:prSet presAssocID="{F7830C17-ECA5-4C3B-98F0-9A3AC4CF373C}" presName="childText" presStyleLbl="conFgAcc1" presStyleIdx="0" presStyleCnt="3">
        <dgm:presLayoutVars>
          <dgm:bulletEnabled val="1"/>
        </dgm:presLayoutVars>
      </dgm:prSet>
      <dgm:spPr/>
    </dgm:pt>
    <dgm:pt modelId="{EEB313F8-CA42-44FF-858F-7BDE571BCDCC}" type="pres">
      <dgm:prSet presAssocID="{BB79ECE5-2DC5-4655-8DD0-C1A66A8A2C4B}" presName="spaceBetweenRectangles" presStyleCnt="0"/>
      <dgm:spPr/>
    </dgm:pt>
    <dgm:pt modelId="{6D9AC848-4ED0-49A4-A70F-34D2DB776453}" type="pres">
      <dgm:prSet presAssocID="{4E57D2A3-E007-4B07-AC76-1ACE5A06418A}" presName="parentLin" presStyleCnt="0"/>
      <dgm:spPr/>
    </dgm:pt>
    <dgm:pt modelId="{F83806F0-8518-4A4E-898E-2177E02879E5}" type="pres">
      <dgm:prSet presAssocID="{4E57D2A3-E007-4B07-AC76-1ACE5A06418A}" presName="parentLeftMargin" presStyleLbl="node1" presStyleIdx="0" presStyleCnt="3"/>
      <dgm:spPr/>
    </dgm:pt>
    <dgm:pt modelId="{27DCF15C-EEE4-4742-B78E-25BB428DB09C}" type="pres">
      <dgm:prSet presAssocID="{4E57D2A3-E007-4B07-AC76-1ACE5A06418A}" presName="parentText" presStyleLbl="node1" presStyleIdx="1" presStyleCnt="3">
        <dgm:presLayoutVars>
          <dgm:chMax val="0"/>
          <dgm:bulletEnabled val="1"/>
        </dgm:presLayoutVars>
      </dgm:prSet>
      <dgm:spPr/>
    </dgm:pt>
    <dgm:pt modelId="{36FAE236-4B7F-4288-AFC4-FACE86D373F0}" type="pres">
      <dgm:prSet presAssocID="{4E57D2A3-E007-4B07-AC76-1ACE5A06418A}" presName="negativeSpace" presStyleCnt="0"/>
      <dgm:spPr/>
    </dgm:pt>
    <dgm:pt modelId="{B3B68851-1E8C-4FF0-A5B2-2CD0C99658E2}" type="pres">
      <dgm:prSet presAssocID="{4E57D2A3-E007-4B07-AC76-1ACE5A06418A}" presName="childText" presStyleLbl="conFgAcc1" presStyleIdx="1" presStyleCnt="3">
        <dgm:presLayoutVars>
          <dgm:bulletEnabled val="1"/>
        </dgm:presLayoutVars>
      </dgm:prSet>
      <dgm:spPr/>
    </dgm:pt>
    <dgm:pt modelId="{61E626A1-DF19-40B0-9DEF-F26D42E6D4BA}" type="pres">
      <dgm:prSet presAssocID="{AB5A62E2-E183-49B6-B682-AC43D11DB693}" presName="spaceBetweenRectangles" presStyleCnt="0"/>
      <dgm:spPr/>
    </dgm:pt>
    <dgm:pt modelId="{E0862A35-225F-4F23-A534-F79B15BF6FEE}" type="pres">
      <dgm:prSet presAssocID="{CB98425B-D276-4DB1-84D8-F09669104311}" presName="parentLin" presStyleCnt="0"/>
      <dgm:spPr/>
    </dgm:pt>
    <dgm:pt modelId="{197E6D8C-7B1E-438C-9B8A-08F6A5BEA4E2}" type="pres">
      <dgm:prSet presAssocID="{CB98425B-D276-4DB1-84D8-F09669104311}" presName="parentLeftMargin" presStyleLbl="node1" presStyleIdx="1" presStyleCnt="3"/>
      <dgm:spPr/>
    </dgm:pt>
    <dgm:pt modelId="{79614D8C-A43C-4FEB-92BC-CE390E97C676}" type="pres">
      <dgm:prSet presAssocID="{CB98425B-D276-4DB1-84D8-F09669104311}" presName="parentText" presStyleLbl="node1" presStyleIdx="2" presStyleCnt="3">
        <dgm:presLayoutVars>
          <dgm:chMax val="0"/>
          <dgm:bulletEnabled val="1"/>
        </dgm:presLayoutVars>
      </dgm:prSet>
      <dgm:spPr/>
    </dgm:pt>
    <dgm:pt modelId="{96F5335B-F416-40A0-8B71-9C854D1B30A8}" type="pres">
      <dgm:prSet presAssocID="{CB98425B-D276-4DB1-84D8-F09669104311}" presName="negativeSpace" presStyleCnt="0"/>
      <dgm:spPr/>
    </dgm:pt>
    <dgm:pt modelId="{6F3C8B33-08C4-4619-B695-ECB47926F83B}" type="pres">
      <dgm:prSet presAssocID="{CB98425B-D276-4DB1-84D8-F09669104311}" presName="childText" presStyleLbl="conFgAcc1" presStyleIdx="2" presStyleCnt="3">
        <dgm:presLayoutVars>
          <dgm:bulletEnabled val="1"/>
        </dgm:presLayoutVars>
      </dgm:prSet>
      <dgm:spPr/>
    </dgm:pt>
  </dgm:ptLst>
  <dgm:cxnLst>
    <dgm:cxn modelId="{29B61400-8000-4B5C-B6E1-C54BECD6757F}" srcId="{F7830C17-ECA5-4C3B-98F0-9A3AC4CF373C}" destId="{5D7A51DC-CA5A-42D7-91A0-A40C06BD607A}" srcOrd="1" destOrd="0" parTransId="{6CF66032-6C1D-4B40-85CA-1FD2847D7F3D}" sibTransId="{1189E86A-2728-4948-B0EA-AEDD333D164A}"/>
    <dgm:cxn modelId="{FA747407-F5DE-40C4-BFD5-AA09763B578F}" srcId="{4E57D2A3-E007-4B07-AC76-1ACE5A06418A}" destId="{30F301E7-9B49-4CA7-AEA4-F9F3A2CA5BD0}" srcOrd="0" destOrd="0" parTransId="{3EA19F9F-653F-494A-8224-2020EA938E3A}" sibTransId="{076958A2-E748-4BC0-B193-97394F7E4308}"/>
    <dgm:cxn modelId="{7411B911-63C1-462B-8DCB-A921EC86490F}" type="presOf" srcId="{CB98425B-D276-4DB1-84D8-F09669104311}" destId="{197E6D8C-7B1E-438C-9B8A-08F6A5BEA4E2}" srcOrd="0" destOrd="0" presId="urn:microsoft.com/office/officeart/2005/8/layout/list1"/>
    <dgm:cxn modelId="{5FB4442A-DEEE-4E26-B5FA-A9315DCE119A}" type="presOf" srcId="{F7830C17-ECA5-4C3B-98F0-9A3AC4CF373C}" destId="{B09E3986-FD31-4FAF-9F37-03FE4189EF13}" srcOrd="0" destOrd="0" presId="urn:microsoft.com/office/officeart/2005/8/layout/list1"/>
    <dgm:cxn modelId="{AC3E075F-EEA1-46C2-B27C-D1894564DD2A}" type="presOf" srcId="{30F301E7-9B49-4CA7-AEA4-F9F3A2CA5BD0}" destId="{B3B68851-1E8C-4FF0-A5B2-2CD0C99658E2}" srcOrd="0" destOrd="0" presId="urn:microsoft.com/office/officeart/2005/8/layout/list1"/>
    <dgm:cxn modelId="{41F2E747-8B40-47EC-A35E-8A24285FD004}" type="presOf" srcId="{4E57D2A3-E007-4B07-AC76-1ACE5A06418A}" destId="{27DCF15C-EEE4-4742-B78E-25BB428DB09C}" srcOrd="1" destOrd="0" presId="urn:microsoft.com/office/officeart/2005/8/layout/list1"/>
    <dgm:cxn modelId="{3FB10268-A643-488D-975C-C95DD22D6C1B}" srcId="{F7830C17-ECA5-4C3B-98F0-9A3AC4CF373C}" destId="{0D27BFE6-0754-4434-BE38-DB607422D37D}" srcOrd="0" destOrd="0" parTransId="{AEAFC32C-D8E2-4805-BB51-09A7AEE371A2}" sibTransId="{750A5EAD-5B3E-4CF8-8DCA-ABD171B6B58B}"/>
    <dgm:cxn modelId="{E4B00069-45A1-4824-91B0-922AD7F97642}" srcId="{CB98425B-D276-4DB1-84D8-F09669104311}" destId="{276C83E2-9E6D-4959-9C10-F1691FBAFF54}" srcOrd="0" destOrd="0" parTransId="{0C089E20-7891-4234-9CC8-B4FE518C3269}" sibTransId="{0E189F25-1488-46F5-BD30-0D384C3E61A6}"/>
    <dgm:cxn modelId="{09B3C553-9A65-4048-A254-788E8893BD13}" type="presOf" srcId="{0D27BFE6-0754-4434-BE38-DB607422D37D}" destId="{89F23B25-AC32-4A63-B7E7-2EA44FC4C563}" srcOrd="0" destOrd="0" presId="urn:microsoft.com/office/officeart/2005/8/layout/list1"/>
    <dgm:cxn modelId="{B3785979-0C49-49F5-960C-C1E022AF2B0C}" srcId="{A03C1CD5-327C-4F64-867C-1F9902C737A1}" destId="{F7830C17-ECA5-4C3B-98F0-9A3AC4CF373C}" srcOrd="0" destOrd="0" parTransId="{06218D2E-A5EF-4B43-BE92-8DC04D02AF41}" sibTransId="{BB79ECE5-2DC5-4655-8DD0-C1A66A8A2C4B}"/>
    <dgm:cxn modelId="{CBA7647B-F586-4AED-AF31-618EB0EEC247}" type="presOf" srcId="{5D7A51DC-CA5A-42D7-91A0-A40C06BD607A}" destId="{89F23B25-AC32-4A63-B7E7-2EA44FC4C563}" srcOrd="0" destOrd="1" presId="urn:microsoft.com/office/officeart/2005/8/layout/list1"/>
    <dgm:cxn modelId="{0130F585-1822-4BA0-AA0A-F733E451008E}" type="presOf" srcId="{276C83E2-9E6D-4959-9C10-F1691FBAFF54}" destId="{6F3C8B33-08C4-4619-B695-ECB47926F83B}" srcOrd="0" destOrd="0" presId="urn:microsoft.com/office/officeart/2005/8/layout/list1"/>
    <dgm:cxn modelId="{397EE08A-50DA-480F-AFE0-11C960382316}" type="presOf" srcId="{4E57D2A3-E007-4B07-AC76-1ACE5A06418A}" destId="{F83806F0-8518-4A4E-898E-2177E02879E5}" srcOrd="0" destOrd="0" presId="urn:microsoft.com/office/officeart/2005/8/layout/list1"/>
    <dgm:cxn modelId="{2004A8C1-3B0A-4097-B5A5-088BE8F8715B}" srcId="{A03C1CD5-327C-4F64-867C-1F9902C737A1}" destId="{4E57D2A3-E007-4B07-AC76-1ACE5A06418A}" srcOrd="1" destOrd="0" parTransId="{667B56D8-7DAE-484B-8987-3626F94860DF}" sibTransId="{AB5A62E2-E183-49B6-B682-AC43D11DB693}"/>
    <dgm:cxn modelId="{0B9B59CC-E14B-494A-A323-F3F60CCEC284}" type="presOf" srcId="{A03C1CD5-327C-4F64-867C-1F9902C737A1}" destId="{6613B0D0-03A4-43BC-9E4A-B9D1EB670858}" srcOrd="0" destOrd="0" presId="urn:microsoft.com/office/officeart/2005/8/layout/list1"/>
    <dgm:cxn modelId="{CEC362D8-0967-43EE-B2C4-56FFA7EAC371}" srcId="{A03C1CD5-327C-4F64-867C-1F9902C737A1}" destId="{CB98425B-D276-4DB1-84D8-F09669104311}" srcOrd="2" destOrd="0" parTransId="{945C5AB0-42BE-4D4A-9173-F66C9CD12A55}" sibTransId="{E8744295-DDB0-48FA-8746-E7BDB2AF8664}"/>
    <dgm:cxn modelId="{CBC4EAE8-BBDB-4427-BB07-FE1322400A18}" type="presOf" srcId="{CB98425B-D276-4DB1-84D8-F09669104311}" destId="{79614D8C-A43C-4FEB-92BC-CE390E97C676}" srcOrd="1" destOrd="0" presId="urn:microsoft.com/office/officeart/2005/8/layout/list1"/>
    <dgm:cxn modelId="{2EE1A9F7-37FC-471B-AC90-18720C77DE51}" type="presOf" srcId="{F7830C17-ECA5-4C3B-98F0-9A3AC4CF373C}" destId="{86EB92A5-F3BC-4AE6-BFD9-B007F94E3DA3}" srcOrd="1" destOrd="0" presId="urn:microsoft.com/office/officeart/2005/8/layout/list1"/>
    <dgm:cxn modelId="{CF21344F-061D-4E69-BAD0-D25D4DB97EEA}" type="presParOf" srcId="{6613B0D0-03A4-43BC-9E4A-B9D1EB670858}" destId="{6808CC65-9845-4C8A-83D8-5E6CCEF92DEF}" srcOrd="0" destOrd="0" presId="urn:microsoft.com/office/officeart/2005/8/layout/list1"/>
    <dgm:cxn modelId="{CF9EB6CD-9CB8-4610-9BA9-D224E86CB274}" type="presParOf" srcId="{6808CC65-9845-4C8A-83D8-5E6CCEF92DEF}" destId="{B09E3986-FD31-4FAF-9F37-03FE4189EF13}" srcOrd="0" destOrd="0" presId="urn:microsoft.com/office/officeart/2005/8/layout/list1"/>
    <dgm:cxn modelId="{48103DC6-6D55-49F2-ADA0-128499263CE3}" type="presParOf" srcId="{6808CC65-9845-4C8A-83D8-5E6CCEF92DEF}" destId="{86EB92A5-F3BC-4AE6-BFD9-B007F94E3DA3}" srcOrd="1" destOrd="0" presId="urn:microsoft.com/office/officeart/2005/8/layout/list1"/>
    <dgm:cxn modelId="{D06EE48D-8BDF-4414-8360-72FFCFEB6426}" type="presParOf" srcId="{6613B0D0-03A4-43BC-9E4A-B9D1EB670858}" destId="{F55B4F88-99A4-4567-8FB8-28F022687F08}" srcOrd="1" destOrd="0" presId="urn:microsoft.com/office/officeart/2005/8/layout/list1"/>
    <dgm:cxn modelId="{631C9831-88CF-4035-B6DF-1E53E8B98F23}" type="presParOf" srcId="{6613B0D0-03A4-43BC-9E4A-B9D1EB670858}" destId="{89F23B25-AC32-4A63-B7E7-2EA44FC4C563}" srcOrd="2" destOrd="0" presId="urn:microsoft.com/office/officeart/2005/8/layout/list1"/>
    <dgm:cxn modelId="{F8DF79CC-6E39-4A98-9618-F527349E08C0}" type="presParOf" srcId="{6613B0D0-03A4-43BC-9E4A-B9D1EB670858}" destId="{EEB313F8-CA42-44FF-858F-7BDE571BCDCC}" srcOrd="3" destOrd="0" presId="urn:microsoft.com/office/officeart/2005/8/layout/list1"/>
    <dgm:cxn modelId="{34142214-45A7-4F88-9B72-5944FC572B29}" type="presParOf" srcId="{6613B0D0-03A4-43BC-9E4A-B9D1EB670858}" destId="{6D9AC848-4ED0-49A4-A70F-34D2DB776453}" srcOrd="4" destOrd="0" presId="urn:microsoft.com/office/officeart/2005/8/layout/list1"/>
    <dgm:cxn modelId="{1C4226D8-E040-40AB-8267-32A01F3A1AF7}" type="presParOf" srcId="{6D9AC848-4ED0-49A4-A70F-34D2DB776453}" destId="{F83806F0-8518-4A4E-898E-2177E02879E5}" srcOrd="0" destOrd="0" presId="urn:microsoft.com/office/officeart/2005/8/layout/list1"/>
    <dgm:cxn modelId="{1BDC3F1C-0966-4EC5-817B-5405E5649A43}" type="presParOf" srcId="{6D9AC848-4ED0-49A4-A70F-34D2DB776453}" destId="{27DCF15C-EEE4-4742-B78E-25BB428DB09C}" srcOrd="1" destOrd="0" presId="urn:microsoft.com/office/officeart/2005/8/layout/list1"/>
    <dgm:cxn modelId="{C49FE1A0-9292-49EB-90A5-71741533AC23}" type="presParOf" srcId="{6613B0D0-03A4-43BC-9E4A-B9D1EB670858}" destId="{36FAE236-4B7F-4288-AFC4-FACE86D373F0}" srcOrd="5" destOrd="0" presId="urn:microsoft.com/office/officeart/2005/8/layout/list1"/>
    <dgm:cxn modelId="{1C52E0E9-81CC-4AB5-8ECE-08DB8B23968F}" type="presParOf" srcId="{6613B0D0-03A4-43BC-9E4A-B9D1EB670858}" destId="{B3B68851-1E8C-4FF0-A5B2-2CD0C99658E2}" srcOrd="6" destOrd="0" presId="urn:microsoft.com/office/officeart/2005/8/layout/list1"/>
    <dgm:cxn modelId="{1363A0F3-FD32-4A02-BE83-17A84ADE8979}" type="presParOf" srcId="{6613B0D0-03A4-43BC-9E4A-B9D1EB670858}" destId="{61E626A1-DF19-40B0-9DEF-F26D42E6D4BA}" srcOrd="7" destOrd="0" presId="urn:microsoft.com/office/officeart/2005/8/layout/list1"/>
    <dgm:cxn modelId="{19FA71D7-A5D3-4EF0-8CFE-C0B8F904B927}" type="presParOf" srcId="{6613B0D0-03A4-43BC-9E4A-B9D1EB670858}" destId="{E0862A35-225F-4F23-A534-F79B15BF6FEE}" srcOrd="8" destOrd="0" presId="urn:microsoft.com/office/officeart/2005/8/layout/list1"/>
    <dgm:cxn modelId="{58169826-C668-4C5E-8885-ABB52B0D3095}" type="presParOf" srcId="{E0862A35-225F-4F23-A534-F79B15BF6FEE}" destId="{197E6D8C-7B1E-438C-9B8A-08F6A5BEA4E2}" srcOrd="0" destOrd="0" presId="urn:microsoft.com/office/officeart/2005/8/layout/list1"/>
    <dgm:cxn modelId="{A2CEA0F0-888A-4876-A8D9-C3B111C3CBDC}" type="presParOf" srcId="{E0862A35-225F-4F23-A534-F79B15BF6FEE}" destId="{79614D8C-A43C-4FEB-92BC-CE390E97C676}" srcOrd="1" destOrd="0" presId="urn:microsoft.com/office/officeart/2005/8/layout/list1"/>
    <dgm:cxn modelId="{6E74D806-2693-4654-83EF-E083979E4046}" type="presParOf" srcId="{6613B0D0-03A4-43BC-9E4A-B9D1EB670858}" destId="{96F5335B-F416-40A0-8B71-9C854D1B30A8}" srcOrd="9" destOrd="0" presId="urn:microsoft.com/office/officeart/2005/8/layout/list1"/>
    <dgm:cxn modelId="{061D1D38-85AE-4A84-A66C-53A1F3EF915D}" type="presParOf" srcId="{6613B0D0-03A4-43BC-9E4A-B9D1EB670858}" destId="{6F3C8B33-08C4-4619-B695-ECB47926F83B}"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7953F8-77E6-4188-B479-0EAB177597DB}">
      <dsp:nvSpPr>
        <dsp:cNvPr id="0" name=""/>
        <dsp:cNvSpPr/>
      </dsp:nvSpPr>
      <dsp:spPr>
        <a:xfrm>
          <a:off x="253" y="1581831"/>
          <a:ext cx="2409722" cy="918000"/>
        </a:xfrm>
        <a:prstGeom prst="chevron">
          <a:avLst/>
        </a:prstGeom>
        <a:gradFill rotWithShape="0">
          <a:gsLst>
            <a:gs pos="0">
              <a:schemeClr val="accent4">
                <a:hueOff val="0"/>
                <a:satOff val="0"/>
                <a:lumOff val="0"/>
                <a:alphaOff val="0"/>
                <a:tint val="65000"/>
                <a:shade val="92000"/>
                <a:satMod val="130000"/>
              </a:schemeClr>
            </a:gs>
            <a:gs pos="45000">
              <a:schemeClr val="accent4">
                <a:hueOff val="0"/>
                <a:satOff val="0"/>
                <a:lumOff val="0"/>
                <a:alphaOff val="0"/>
                <a:tint val="60000"/>
                <a:shade val="99000"/>
                <a:satMod val="120000"/>
              </a:schemeClr>
            </a:gs>
            <a:gs pos="100000">
              <a:schemeClr val="accent4">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009" tIns="22670" rIns="22670" bIns="22670" numCol="1" spcCol="1270" anchor="ctr" anchorCtr="0">
          <a:noAutofit/>
        </a:bodyPr>
        <a:lstStyle/>
        <a:p>
          <a:pPr marL="0" lvl="0" indent="0" algn="ctr" defTabSz="755650">
            <a:lnSpc>
              <a:spcPct val="90000"/>
            </a:lnSpc>
            <a:spcBef>
              <a:spcPct val="0"/>
            </a:spcBef>
            <a:spcAft>
              <a:spcPct val="35000"/>
            </a:spcAft>
            <a:buNone/>
          </a:pPr>
          <a:r>
            <a:rPr lang="en-US" sz="1700" kern="1200"/>
            <a:t>More People</a:t>
          </a:r>
        </a:p>
      </dsp:txBody>
      <dsp:txXfrm>
        <a:off x="459253" y="1581831"/>
        <a:ext cx="1491722" cy="918000"/>
      </dsp:txXfrm>
    </dsp:sp>
    <dsp:sp modelId="{C46732DB-5955-4D91-91B1-EF7A89E8FBA9}">
      <dsp:nvSpPr>
        <dsp:cNvPr id="0" name=""/>
        <dsp:cNvSpPr/>
      </dsp:nvSpPr>
      <dsp:spPr>
        <a:xfrm>
          <a:off x="253" y="2614581"/>
          <a:ext cx="1927778" cy="1453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a:lnSpc>
              <a:spcPct val="90000"/>
            </a:lnSpc>
            <a:spcBef>
              <a:spcPct val="0"/>
            </a:spcBef>
            <a:spcAft>
              <a:spcPct val="15000"/>
            </a:spcAft>
            <a:buChar char="•"/>
          </a:pPr>
          <a:r>
            <a:rPr lang="en-US" sz="1700" kern="1200"/>
            <a:t>Globally, 3.2 billion people are using the Internet - International Telecommunication Union</a:t>
          </a:r>
        </a:p>
      </dsp:txBody>
      <dsp:txXfrm>
        <a:off x="253" y="2614581"/>
        <a:ext cx="1927778" cy="1453500"/>
      </dsp:txXfrm>
    </dsp:sp>
    <dsp:sp modelId="{4CBE3806-86F6-42C1-B4E9-93962CEE0C4F}">
      <dsp:nvSpPr>
        <dsp:cNvPr id="0" name=""/>
        <dsp:cNvSpPr/>
      </dsp:nvSpPr>
      <dsp:spPr>
        <a:xfrm>
          <a:off x="2193976" y="1581831"/>
          <a:ext cx="2409722" cy="918000"/>
        </a:xfrm>
        <a:prstGeom prst="chevron">
          <a:avLst/>
        </a:prstGeom>
        <a:gradFill rotWithShape="0">
          <a:gsLst>
            <a:gs pos="0">
              <a:schemeClr val="accent4">
                <a:hueOff val="10211516"/>
                <a:satOff val="-11993"/>
                <a:lumOff val="4608"/>
                <a:alphaOff val="0"/>
                <a:tint val="65000"/>
                <a:shade val="92000"/>
                <a:satMod val="130000"/>
              </a:schemeClr>
            </a:gs>
            <a:gs pos="45000">
              <a:schemeClr val="accent4">
                <a:hueOff val="10211516"/>
                <a:satOff val="-11993"/>
                <a:lumOff val="4608"/>
                <a:alphaOff val="0"/>
                <a:tint val="60000"/>
                <a:shade val="99000"/>
                <a:satMod val="120000"/>
              </a:schemeClr>
            </a:gs>
            <a:gs pos="100000">
              <a:schemeClr val="accent4">
                <a:hueOff val="10211516"/>
                <a:satOff val="-11993"/>
                <a:lumOff val="4608"/>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009" tIns="22670" rIns="22670" bIns="22670" numCol="1" spcCol="1270" anchor="ctr" anchorCtr="0">
          <a:noAutofit/>
        </a:bodyPr>
        <a:lstStyle/>
        <a:p>
          <a:pPr marL="0" lvl="0" indent="0" algn="ctr" defTabSz="755650">
            <a:lnSpc>
              <a:spcPct val="90000"/>
            </a:lnSpc>
            <a:spcBef>
              <a:spcPct val="0"/>
            </a:spcBef>
            <a:spcAft>
              <a:spcPct val="35000"/>
            </a:spcAft>
            <a:buNone/>
          </a:pPr>
          <a:r>
            <a:rPr lang="en-US" sz="1700" kern="1200"/>
            <a:t>More Attacks</a:t>
          </a:r>
        </a:p>
      </dsp:txBody>
      <dsp:txXfrm>
        <a:off x="2652976" y="1581831"/>
        <a:ext cx="1491722" cy="918000"/>
      </dsp:txXfrm>
    </dsp:sp>
    <dsp:sp modelId="{75086A19-5D89-4BC2-A3A6-9A60D120C9C0}">
      <dsp:nvSpPr>
        <dsp:cNvPr id="0" name=""/>
        <dsp:cNvSpPr/>
      </dsp:nvSpPr>
      <dsp:spPr>
        <a:xfrm>
          <a:off x="2193976" y="2614581"/>
          <a:ext cx="1927778" cy="1453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a:lnSpc>
              <a:spcPct val="90000"/>
            </a:lnSpc>
            <a:spcBef>
              <a:spcPct val="0"/>
            </a:spcBef>
            <a:spcAft>
              <a:spcPct val="15000"/>
            </a:spcAft>
            <a:buChar char="•"/>
          </a:pPr>
          <a:r>
            <a:rPr lang="en-US" sz="1700" kern="1200"/>
            <a:t>Microsoft sees over 10 </a:t>
          </a:r>
          <a:r>
            <a:rPr lang="en-US" sz="1700" i="1" kern="1200"/>
            <a:t>million</a:t>
          </a:r>
          <a:r>
            <a:rPr lang="en-US" sz="1700" kern="1200"/>
            <a:t> attacks every day</a:t>
          </a:r>
        </a:p>
      </dsp:txBody>
      <dsp:txXfrm>
        <a:off x="2193976" y="2614581"/>
        <a:ext cx="1927778" cy="1453500"/>
      </dsp:txXfrm>
    </dsp:sp>
    <dsp:sp modelId="{A07AE649-DCB7-46EE-AAD2-E2454C13DAB8}">
      <dsp:nvSpPr>
        <dsp:cNvPr id="0" name=""/>
        <dsp:cNvSpPr/>
      </dsp:nvSpPr>
      <dsp:spPr>
        <a:xfrm>
          <a:off x="4387698" y="1581831"/>
          <a:ext cx="2409722" cy="918000"/>
        </a:xfrm>
        <a:prstGeom prst="chevron">
          <a:avLst/>
        </a:prstGeom>
        <a:gradFill rotWithShape="0">
          <a:gsLst>
            <a:gs pos="0">
              <a:schemeClr val="accent4">
                <a:hueOff val="20423033"/>
                <a:satOff val="-23986"/>
                <a:lumOff val="9216"/>
                <a:alphaOff val="0"/>
                <a:tint val="65000"/>
                <a:shade val="92000"/>
                <a:satMod val="130000"/>
              </a:schemeClr>
            </a:gs>
            <a:gs pos="45000">
              <a:schemeClr val="accent4">
                <a:hueOff val="20423033"/>
                <a:satOff val="-23986"/>
                <a:lumOff val="9216"/>
                <a:alphaOff val="0"/>
                <a:tint val="60000"/>
                <a:shade val="99000"/>
                <a:satMod val="120000"/>
              </a:schemeClr>
            </a:gs>
            <a:gs pos="100000">
              <a:schemeClr val="accent4">
                <a:hueOff val="20423033"/>
                <a:satOff val="-23986"/>
                <a:lumOff val="9216"/>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009" tIns="22670" rIns="22670" bIns="22670" numCol="1" spcCol="1270" anchor="ctr" anchorCtr="0">
          <a:noAutofit/>
        </a:bodyPr>
        <a:lstStyle/>
        <a:p>
          <a:pPr marL="0" lvl="0" indent="0" algn="ctr" defTabSz="755650">
            <a:lnSpc>
              <a:spcPct val="90000"/>
            </a:lnSpc>
            <a:spcBef>
              <a:spcPct val="0"/>
            </a:spcBef>
            <a:spcAft>
              <a:spcPct val="35000"/>
            </a:spcAft>
            <a:buNone/>
          </a:pPr>
          <a:r>
            <a:rPr lang="en-US" sz="1700" kern="1200"/>
            <a:t>More Problems</a:t>
          </a:r>
        </a:p>
      </dsp:txBody>
      <dsp:txXfrm>
        <a:off x="4846698" y="1581831"/>
        <a:ext cx="1491722" cy="918000"/>
      </dsp:txXfrm>
    </dsp:sp>
    <dsp:sp modelId="{CF28EE2B-2DA7-4FFB-9143-DAA7BA154560}">
      <dsp:nvSpPr>
        <dsp:cNvPr id="0" name=""/>
        <dsp:cNvSpPr/>
      </dsp:nvSpPr>
      <dsp:spPr>
        <a:xfrm>
          <a:off x="4387698" y="2614581"/>
          <a:ext cx="1927778" cy="1453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a:lnSpc>
              <a:spcPct val="90000"/>
            </a:lnSpc>
            <a:spcBef>
              <a:spcPct val="0"/>
            </a:spcBef>
            <a:spcAft>
              <a:spcPct val="15000"/>
            </a:spcAft>
            <a:buChar char="•"/>
          </a:pPr>
          <a:r>
            <a:rPr lang="en-US" sz="1700" kern="1200"/>
            <a:t>Equifax breach exposed 147.9 million consumers</a:t>
          </a:r>
        </a:p>
      </dsp:txBody>
      <dsp:txXfrm>
        <a:off x="4387698" y="2614581"/>
        <a:ext cx="1927778" cy="14535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F23B25-AC32-4A63-B7E7-2EA44FC4C563}">
      <dsp:nvSpPr>
        <dsp:cNvPr id="0" name=""/>
        <dsp:cNvSpPr/>
      </dsp:nvSpPr>
      <dsp:spPr>
        <a:xfrm>
          <a:off x="0" y="414649"/>
          <a:ext cx="6910387" cy="1456875"/>
        </a:xfrm>
        <a:prstGeom prst="rect">
          <a:avLst/>
        </a:prstGeom>
        <a:solidFill>
          <a:schemeClr val="lt1">
            <a:alpha val="90000"/>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6323" tIns="520700" rIns="536323" bIns="177800" numCol="1" spcCol="1270" anchor="t" anchorCtr="0">
          <a:noAutofit/>
        </a:bodyPr>
        <a:lstStyle/>
        <a:p>
          <a:pPr marL="228600" lvl="1" indent="-228600" algn="l" defTabSz="1111250">
            <a:lnSpc>
              <a:spcPct val="90000"/>
            </a:lnSpc>
            <a:spcBef>
              <a:spcPct val="0"/>
            </a:spcBef>
            <a:spcAft>
              <a:spcPct val="15000"/>
            </a:spcAft>
            <a:buChar char="•"/>
          </a:pPr>
          <a:r>
            <a:rPr lang="en-US" sz="2500" kern="1200"/>
            <a:t>IdentityModel.OidcClient2</a:t>
          </a:r>
        </a:p>
        <a:p>
          <a:pPr marL="228600" lvl="1" indent="-228600" algn="l" defTabSz="1111250">
            <a:lnSpc>
              <a:spcPct val="90000"/>
            </a:lnSpc>
            <a:spcBef>
              <a:spcPct val="0"/>
            </a:spcBef>
            <a:spcAft>
              <a:spcPct val="15000"/>
            </a:spcAft>
            <a:buChar char="•"/>
          </a:pPr>
          <a:r>
            <a:rPr lang="en-US" sz="2500" kern="1200"/>
            <a:t>IdentityServer4</a:t>
          </a:r>
        </a:p>
      </dsp:txBody>
      <dsp:txXfrm>
        <a:off x="0" y="414649"/>
        <a:ext cx="6910387" cy="1456875"/>
      </dsp:txXfrm>
    </dsp:sp>
    <dsp:sp modelId="{86EB92A5-F3BC-4AE6-BFD9-B007F94E3DA3}">
      <dsp:nvSpPr>
        <dsp:cNvPr id="0" name=""/>
        <dsp:cNvSpPr/>
      </dsp:nvSpPr>
      <dsp:spPr>
        <a:xfrm>
          <a:off x="345519" y="45649"/>
          <a:ext cx="4837270" cy="73800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82837" tIns="0" rIns="182837" bIns="0" numCol="1" spcCol="1270" anchor="ctr" anchorCtr="0">
          <a:noAutofit/>
        </a:bodyPr>
        <a:lstStyle/>
        <a:p>
          <a:pPr marL="0" lvl="0" indent="0" algn="l" defTabSz="1111250">
            <a:lnSpc>
              <a:spcPct val="90000"/>
            </a:lnSpc>
            <a:spcBef>
              <a:spcPct val="0"/>
            </a:spcBef>
            <a:spcAft>
              <a:spcPct val="35000"/>
            </a:spcAft>
            <a:buNone/>
          </a:pPr>
          <a:r>
            <a:rPr lang="en-US" sz="2500" kern="1200"/>
            <a:t>C#</a:t>
          </a:r>
        </a:p>
      </dsp:txBody>
      <dsp:txXfrm>
        <a:off x="381545" y="81675"/>
        <a:ext cx="4765218" cy="665948"/>
      </dsp:txXfrm>
    </dsp:sp>
    <dsp:sp modelId="{B3B68851-1E8C-4FF0-A5B2-2CD0C99658E2}">
      <dsp:nvSpPr>
        <dsp:cNvPr id="0" name=""/>
        <dsp:cNvSpPr/>
      </dsp:nvSpPr>
      <dsp:spPr>
        <a:xfrm>
          <a:off x="0" y="2375524"/>
          <a:ext cx="6910387" cy="1063125"/>
        </a:xfrm>
        <a:prstGeom prst="rect">
          <a:avLst/>
        </a:prstGeom>
        <a:solidFill>
          <a:schemeClr val="lt1">
            <a:alpha val="90000"/>
            <a:hueOff val="0"/>
            <a:satOff val="0"/>
            <a:lumOff val="0"/>
            <a:alphaOff val="0"/>
          </a:schemeClr>
        </a:solidFill>
        <a:ln w="15875" cap="flat" cmpd="sng" algn="ctr">
          <a:solidFill>
            <a:schemeClr val="accent2">
              <a:hueOff val="953895"/>
              <a:satOff val="-21764"/>
              <a:lumOff val="803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6323" tIns="520700" rIns="536323" bIns="177800" numCol="1" spcCol="1270" anchor="t" anchorCtr="0">
          <a:noAutofit/>
        </a:bodyPr>
        <a:lstStyle/>
        <a:p>
          <a:pPr marL="228600" lvl="1" indent="-228600" algn="l" defTabSz="1111250">
            <a:lnSpc>
              <a:spcPct val="90000"/>
            </a:lnSpc>
            <a:spcBef>
              <a:spcPct val="0"/>
            </a:spcBef>
            <a:spcAft>
              <a:spcPct val="15000"/>
            </a:spcAft>
            <a:buChar char="•"/>
          </a:pPr>
          <a:r>
            <a:rPr lang="en-US" sz="2500" kern="1200"/>
            <a:t>oidc-client-js</a:t>
          </a:r>
        </a:p>
      </dsp:txBody>
      <dsp:txXfrm>
        <a:off x="0" y="2375524"/>
        <a:ext cx="6910387" cy="1063125"/>
      </dsp:txXfrm>
    </dsp:sp>
    <dsp:sp modelId="{27DCF15C-EEE4-4742-B78E-25BB428DB09C}">
      <dsp:nvSpPr>
        <dsp:cNvPr id="0" name=""/>
        <dsp:cNvSpPr/>
      </dsp:nvSpPr>
      <dsp:spPr>
        <a:xfrm>
          <a:off x="345519" y="2006524"/>
          <a:ext cx="4837270" cy="738000"/>
        </a:xfrm>
        <a:prstGeom prst="roundRect">
          <a:avLst/>
        </a:prstGeom>
        <a:solidFill>
          <a:schemeClr val="accent2">
            <a:hueOff val="953895"/>
            <a:satOff val="-21764"/>
            <a:lumOff val="8039"/>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82837" tIns="0" rIns="182837" bIns="0" numCol="1" spcCol="1270" anchor="ctr" anchorCtr="0">
          <a:noAutofit/>
        </a:bodyPr>
        <a:lstStyle/>
        <a:p>
          <a:pPr marL="0" lvl="0" indent="0" algn="l" defTabSz="1111250">
            <a:lnSpc>
              <a:spcPct val="90000"/>
            </a:lnSpc>
            <a:spcBef>
              <a:spcPct val="0"/>
            </a:spcBef>
            <a:spcAft>
              <a:spcPct val="35000"/>
            </a:spcAft>
            <a:buNone/>
          </a:pPr>
          <a:r>
            <a:rPr lang="en-US" sz="2500" kern="1200"/>
            <a:t>Javascript</a:t>
          </a:r>
        </a:p>
      </dsp:txBody>
      <dsp:txXfrm>
        <a:off x="381545" y="2042550"/>
        <a:ext cx="4765218" cy="665948"/>
      </dsp:txXfrm>
    </dsp:sp>
    <dsp:sp modelId="{6F3C8B33-08C4-4619-B695-ECB47926F83B}">
      <dsp:nvSpPr>
        <dsp:cNvPr id="0" name=""/>
        <dsp:cNvSpPr/>
      </dsp:nvSpPr>
      <dsp:spPr>
        <a:xfrm>
          <a:off x="0" y="3942650"/>
          <a:ext cx="6910387" cy="1063125"/>
        </a:xfrm>
        <a:prstGeom prst="rect">
          <a:avLst/>
        </a:prstGeom>
        <a:solidFill>
          <a:schemeClr val="lt1">
            <a:alpha val="90000"/>
            <a:hueOff val="0"/>
            <a:satOff val="0"/>
            <a:lumOff val="0"/>
            <a:alphaOff val="0"/>
          </a:schemeClr>
        </a:solidFill>
        <a:ln w="15875" cap="flat" cmpd="sng" algn="ctr">
          <a:solidFill>
            <a:schemeClr val="accent2">
              <a:hueOff val="1907789"/>
              <a:satOff val="-43528"/>
              <a:lumOff val="1607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6323" tIns="520700" rIns="536323" bIns="177800" numCol="1" spcCol="1270" anchor="t" anchorCtr="0">
          <a:noAutofit/>
        </a:bodyPr>
        <a:lstStyle/>
        <a:p>
          <a:pPr marL="228600" lvl="1" indent="-228600" algn="l" defTabSz="1111250">
            <a:lnSpc>
              <a:spcPct val="90000"/>
            </a:lnSpc>
            <a:spcBef>
              <a:spcPct val="0"/>
            </a:spcBef>
            <a:spcAft>
              <a:spcPct val="15000"/>
            </a:spcAft>
            <a:buChar char="•"/>
          </a:pPr>
          <a:r>
            <a:rPr lang="en-US" sz="2500" kern="1200"/>
            <a:t>jwt.io</a:t>
          </a:r>
          <a:endParaRPr lang="en-US" sz="2500" kern="1200" dirty="0"/>
        </a:p>
      </dsp:txBody>
      <dsp:txXfrm>
        <a:off x="0" y="3942650"/>
        <a:ext cx="6910387" cy="1063125"/>
      </dsp:txXfrm>
    </dsp:sp>
    <dsp:sp modelId="{79614D8C-A43C-4FEB-92BC-CE390E97C676}">
      <dsp:nvSpPr>
        <dsp:cNvPr id="0" name=""/>
        <dsp:cNvSpPr/>
      </dsp:nvSpPr>
      <dsp:spPr>
        <a:xfrm>
          <a:off x="345519" y="3573650"/>
          <a:ext cx="4837270" cy="738000"/>
        </a:xfrm>
        <a:prstGeom prst="roundRect">
          <a:avLst/>
        </a:prstGeom>
        <a:solidFill>
          <a:schemeClr val="accent2">
            <a:hueOff val="1907789"/>
            <a:satOff val="-43528"/>
            <a:lumOff val="16079"/>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82837" tIns="0" rIns="182837" bIns="0" numCol="1" spcCol="1270" anchor="ctr" anchorCtr="0">
          <a:noAutofit/>
        </a:bodyPr>
        <a:lstStyle/>
        <a:p>
          <a:pPr marL="0" lvl="0" indent="0" algn="l" defTabSz="1111250">
            <a:lnSpc>
              <a:spcPct val="90000"/>
            </a:lnSpc>
            <a:spcBef>
              <a:spcPct val="0"/>
            </a:spcBef>
            <a:spcAft>
              <a:spcPct val="35000"/>
            </a:spcAft>
            <a:buNone/>
          </a:pPr>
          <a:r>
            <a:rPr lang="en-US" sz="2500" kern="1200" dirty="0"/>
            <a:t>Decoding/Checking JWT’s</a:t>
          </a:r>
        </a:p>
      </dsp:txBody>
      <dsp:txXfrm>
        <a:off x="381545" y="3609676"/>
        <a:ext cx="4765218" cy="665948"/>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19.jpeg>
</file>

<file path=ppt/media/image2.jpeg>
</file>

<file path=ppt/media/image20.jpeg>
</file>

<file path=ppt/media/image21.png>
</file>

<file path=ppt/media/image22.jpeg>
</file>

<file path=ppt/media/image23.jpeg>
</file>

<file path=ppt/media/image24.gif>
</file>

<file path=ppt/media/image25.png>
</file>

<file path=ppt/media/image26.png>
</file>

<file path=ppt/media/image27.png>
</file>

<file path=ppt/media/image28.png>
</file>

<file path=ppt/media/image29.png>
</file>

<file path=ppt/media/image3.png>
</file>

<file path=ppt/media/image30.jpeg>
</file>

<file path=ppt/media/image31.jpg>
</file>

<file path=ppt/media/image4.png>
</file>

<file path=ppt/media/image5.sv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B28B7E-6664-4B62-8BBB-08524D658ADB}" type="datetimeFigureOut">
              <a:rPr lang="en-US" smtClean="0"/>
              <a:t>3/14/2018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A841DB-CC0F-44CB-B4FB-28B124F4B37C}" type="slidenum">
              <a:rPr lang="en-US" smtClean="0"/>
              <a:t>‹#›</a:t>
            </a:fld>
            <a:endParaRPr lang="en-US"/>
          </a:p>
        </p:txBody>
      </p:sp>
    </p:spTree>
    <p:extLst>
      <p:ext uri="{BB962C8B-B14F-4D97-AF65-F5344CB8AC3E}">
        <p14:creationId xmlns:p14="http://schemas.microsoft.com/office/powerpoint/2010/main" val="2315469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1</a:t>
            </a:fld>
            <a:endParaRPr lang="en-US"/>
          </a:p>
        </p:txBody>
      </p:sp>
    </p:spTree>
    <p:extLst>
      <p:ext uri="{BB962C8B-B14F-4D97-AF65-F5344CB8AC3E}">
        <p14:creationId xmlns:p14="http://schemas.microsoft.com/office/powerpoint/2010/main" val="2347837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err="1"/>
              <a:t>Oauth</a:t>
            </a:r>
            <a:r>
              <a:rPr lang="en-US" dirty="0"/>
              <a:t> is the foundation of </a:t>
            </a:r>
            <a:r>
              <a:rPr lang="en-US" dirty="0" err="1"/>
              <a:t>openid</a:t>
            </a:r>
            <a:r>
              <a:rPr lang="en-US" dirty="0"/>
              <a:t> connect</a:t>
            </a:r>
          </a:p>
        </p:txBody>
      </p:sp>
      <p:sp>
        <p:nvSpPr>
          <p:cNvPr id="4" name="Slide Number Placeholder 3"/>
          <p:cNvSpPr>
            <a:spLocks noGrp="1"/>
          </p:cNvSpPr>
          <p:nvPr>
            <p:ph type="sldNum" sz="quarter" idx="10"/>
          </p:nvPr>
        </p:nvSpPr>
        <p:spPr/>
        <p:txBody>
          <a:bodyPr/>
          <a:lstStyle/>
          <a:p>
            <a:fld id="{78A841DB-CC0F-44CB-B4FB-28B124F4B37C}" type="slidenum">
              <a:rPr lang="en-US" smtClean="0"/>
              <a:t>11</a:t>
            </a:fld>
            <a:endParaRPr lang="en-US"/>
          </a:p>
        </p:txBody>
      </p:sp>
    </p:spTree>
    <p:extLst>
      <p:ext uri="{BB962C8B-B14F-4D97-AF65-F5344CB8AC3E}">
        <p14:creationId xmlns:p14="http://schemas.microsoft.com/office/powerpoint/2010/main" val="40925915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beginning of written history, our ancestors have had a need a way to prevent other people from gaining access to their possessions.</a:t>
            </a:r>
          </a:p>
          <a:p>
            <a:endParaRPr lang="en-US" dirty="0"/>
          </a:p>
          <a:p>
            <a:r>
              <a:rPr lang="en-US" dirty="0"/>
              <a:t>And at the beginning, these methods were simple, like nots on a rope and so on.</a:t>
            </a:r>
          </a:p>
          <a:p>
            <a:endParaRPr lang="en-US" dirty="0"/>
          </a:p>
          <a:p>
            <a:r>
              <a:rPr lang="en-US" dirty="0"/>
              <a:t>Over time, our ancestors created better methods to detect and ultimately prevent access to their stuff. By the time of the romans we start seeing the first locks and of course the first keys.</a:t>
            </a:r>
          </a:p>
        </p:txBody>
      </p:sp>
      <p:sp>
        <p:nvSpPr>
          <p:cNvPr id="4" name="Slide Number Placeholder 3"/>
          <p:cNvSpPr>
            <a:spLocks noGrp="1"/>
          </p:cNvSpPr>
          <p:nvPr>
            <p:ph type="sldNum" sz="quarter" idx="10"/>
          </p:nvPr>
        </p:nvSpPr>
        <p:spPr/>
        <p:txBody>
          <a:bodyPr/>
          <a:lstStyle/>
          <a:p>
            <a:fld id="{78A841DB-CC0F-44CB-B4FB-28B124F4B37C}" type="slidenum">
              <a:rPr lang="en-US" smtClean="0"/>
              <a:t>12</a:t>
            </a:fld>
            <a:endParaRPr lang="en-US"/>
          </a:p>
        </p:txBody>
      </p:sp>
    </p:spTree>
    <p:extLst>
      <p:ext uri="{BB962C8B-B14F-4D97-AF65-F5344CB8AC3E}">
        <p14:creationId xmlns:p14="http://schemas.microsoft.com/office/powerpoint/2010/main" val="12765147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concept of pieces of wood or metal controlling access basically became the </a:t>
            </a:r>
            <a:r>
              <a:rPr lang="en-US" dirty="0" err="1"/>
              <a:t>defacto</a:t>
            </a:r>
            <a:r>
              <a:rPr lang="en-US" dirty="0"/>
              <a:t>, especially in recent history</a:t>
            </a:r>
          </a:p>
          <a:p>
            <a:endParaRPr lang="en-US" dirty="0"/>
          </a:p>
          <a:p>
            <a:r>
              <a:rPr lang="en-US" dirty="0"/>
              <a:t>This remained true until we hit the new digital age – where our assets were becoming less and less physical. </a:t>
            </a:r>
          </a:p>
          <a:p>
            <a:endParaRPr lang="en-US" dirty="0"/>
          </a:p>
          <a:p>
            <a:r>
              <a:rPr lang="en-US" dirty="0"/>
              <a:t>At the beginning these digital assets were still bound to a physical location, so keys were still useful. The first computers were locked with keys.</a:t>
            </a:r>
          </a:p>
          <a:p>
            <a:endParaRPr lang="en-US" dirty="0"/>
          </a:p>
          <a:p>
            <a:r>
              <a:rPr lang="en-US" dirty="0"/>
              <a:t>Then we got the great idea to network many computers – and at that time our stuff was no longer bound to a single location.</a:t>
            </a:r>
          </a:p>
          <a:p>
            <a:endParaRPr lang="en-US" dirty="0"/>
          </a:p>
          <a:p>
            <a:r>
              <a:rPr lang="en-US" dirty="0"/>
              <a:t>So the concept of passwords was created. Today this password has proliferated our lives.</a:t>
            </a:r>
          </a:p>
        </p:txBody>
      </p:sp>
      <p:sp>
        <p:nvSpPr>
          <p:cNvPr id="4" name="Slide Number Placeholder 3"/>
          <p:cNvSpPr>
            <a:spLocks noGrp="1"/>
          </p:cNvSpPr>
          <p:nvPr>
            <p:ph type="sldNum" sz="quarter" idx="10"/>
          </p:nvPr>
        </p:nvSpPr>
        <p:spPr/>
        <p:txBody>
          <a:bodyPr/>
          <a:lstStyle/>
          <a:p>
            <a:fld id="{78A841DB-CC0F-44CB-B4FB-28B124F4B37C}" type="slidenum">
              <a:rPr lang="en-US" smtClean="0"/>
              <a:t>13</a:t>
            </a:fld>
            <a:endParaRPr lang="en-US"/>
          </a:p>
        </p:txBody>
      </p:sp>
    </p:spTree>
    <p:extLst>
      <p:ext uri="{BB962C8B-B14F-4D97-AF65-F5344CB8AC3E}">
        <p14:creationId xmlns:p14="http://schemas.microsoft.com/office/powerpoint/2010/main" val="34909797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that model would look like.</a:t>
            </a:r>
          </a:p>
          <a:p>
            <a:endParaRPr lang="en-US" dirty="0"/>
          </a:p>
          <a:p>
            <a:r>
              <a:rPr lang="en-US" dirty="0"/>
              <a:t>A person wanting to access a system presents their key and the lock opens.</a:t>
            </a:r>
          </a:p>
        </p:txBody>
      </p:sp>
      <p:sp>
        <p:nvSpPr>
          <p:cNvPr id="4" name="Slide Number Placeholder 3"/>
          <p:cNvSpPr>
            <a:spLocks noGrp="1"/>
          </p:cNvSpPr>
          <p:nvPr>
            <p:ph type="sldNum" sz="quarter" idx="10"/>
          </p:nvPr>
        </p:nvSpPr>
        <p:spPr/>
        <p:txBody>
          <a:bodyPr/>
          <a:lstStyle/>
          <a:p>
            <a:fld id="{78A841DB-CC0F-44CB-B4FB-28B124F4B37C}" type="slidenum">
              <a:rPr lang="en-US" smtClean="0"/>
              <a:t>14</a:t>
            </a:fld>
            <a:endParaRPr lang="en-US"/>
          </a:p>
        </p:txBody>
      </p:sp>
    </p:spTree>
    <p:extLst>
      <p:ext uri="{BB962C8B-B14F-4D97-AF65-F5344CB8AC3E}">
        <p14:creationId xmlns:p14="http://schemas.microsoft.com/office/powerpoint/2010/main" val="16730597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explosion of data systems, this model begins to look like this.</a:t>
            </a:r>
          </a:p>
          <a:p>
            <a:endParaRPr lang="en-US" dirty="0"/>
          </a:p>
          <a:p>
            <a:r>
              <a:rPr lang="en-US" dirty="0"/>
              <a:t>However, now we find a similar problem with our old fashioned physical keys – it sucks to have to carry around a lot of them. </a:t>
            </a:r>
          </a:p>
          <a:p>
            <a:endParaRPr lang="en-US" dirty="0"/>
          </a:p>
          <a:p>
            <a:r>
              <a:rPr lang="en-US" dirty="0"/>
              <a:t>Wouldn’t it be nice for the user to only have to carry around one key?</a:t>
            </a:r>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15</a:t>
            </a:fld>
            <a:endParaRPr lang="en-US"/>
          </a:p>
        </p:txBody>
      </p:sp>
    </p:spTree>
    <p:extLst>
      <p:ext uri="{BB962C8B-B14F-4D97-AF65-F5344CB8AC3E}">
        <p14:creationId xmlns:p14="http://schemas.microsoft.com/office/powerpoint/2010/main" val="33124594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possible solution to this problem, although it is naive</a:t>
            </a:r>
          </a:p>
          <a:p>
            <a:endParaRPr lang="en-US" dirty="0"/>
          </a:p>
          <a:p>
            <a:endParaRPr lang="en-US" dirty="0"/>
          </a:p>
          <a:p>
            <a:r>
              <a:rPr lang="en-US" dirty="0"/>
              <a:t>Not scalable</a:t>
            </a:r>
          </a:p>
          <a:p>
            <a:r>
              <a:rPr lang="en-US" dirty="0"/>
              <a:t>Complicated</a:t>
            </a:r>
          </a:p>
          <a:p>
            <a:endParaRPr lang="en-US" dirty="0"/>
          </a:p>
          <a:p>
            <a:r>
              <a:rPr lang="en-US" dirty="0"/>
              <a:t>One compromised application compromises all applications</a:t>
            </a:r>
          </a:p>
          <a:p>
            <a:endParaRPr lang="en-US" dirty="0"/>
          </a:p>
          <a:p>
            <a:endParaRPr lang="en-US" dirty="0"/>
          </a:p>
          <a:p>
            <a:r>
              <a:rPr lang="en-US" dirty="0"/>
              <a:t>Sync of locks</a:t>
            </a:r>
          </a:p>
          <a:p>
            <a:endParaRPr lang="en-US" dirty="0"/>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16</a:t>
            </a:fld>
            <a:endParaRPr lang="en-US"/>
          </a:p>
        </p:txBody>
      </p:sp>
    </p:spTree>
    <p:extLst>
      <p:ext uri="{BB962C8B-B14F-4D97-AF65-F5344CB8AC3E}">
        <p14:creationId xmlns:p14="http://schemas.microsoft.com/office/powerpoint/2010/main" val="21883120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17</a:t>
            </a:fld>
            <a:endParaRPr lang="en-US"/>
          </a:p>
        </p:txBody>
      </p:sp>
    </p:spTree>
    <p:extLst>
      <p:ext uri="{BB962C8B-B14F-4D97-AF65-F5344CB8AC3E}">
        <p14:creationId xmlns:p14="http://schemas.microsoft.com/office/powerpoint/2010/main" val="1585326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Pic’s </a:t>
            </a:r>
            <a:r>
              <a:rPr lang="en-US"/>
              <a:t>or it didn’t happen</a:t>
            </a:r>
            <a:endParaRPr lang="en-US" dirty="0"/>
          </a:p>
          <a:p>
            <a:endParaRPr lang="en-US" dirty="0"/>
          </a:p>
          <a:p>
            <a:r>
              <a:rPr lang="en-US" dirty="0"/>
              <a:t>To summaries, </a:t>
            </a:r>
            <a:r>
              <a:rPr lang="en-US" dirty="0" err="1"/>
              <a:t>Oauth</a:t>
            </a:r>
            <a:r>
              <a:rPr lang="en-US" dirty="0"/>
              <a:t> is a framework that allows other systems to gain limited access to protected resources. </a:t>
            </a:r>
          </a:p>
          <a:p>
            <a:endParaRPr lang="en-US" dirty="0"/>
          </a:p>
          <a:p>
            <a:r>
              <a:rPr lang="en-US" dirty="0"/>
              <a:t>However, using just </a:t>
            </a:r>
            <a:r>
              <a:rPr lang="en-US" dirty="0" err="1"/>
              <a:t>Oauth</a:t>
            </a:r>
            <a:r>
              <a:rPr lang="en-US" dirty="0"/>
              <a:t>, it is impossible to gain the identity of the end-user – in the end all you get are keys.</a:t>
            </a:r>
          </a:p>
          <a:p>
            <a:endParaRPr lang="en-US" dirty="0"/>
          </a:p>
          <a:p>
            <a:r>
              <a:rPr lang="en-US" dirty="0"/>
              <a:t>Oath's primary duty is to provide authorization, </a:t>
            </a:r>
            <a:r>
              <a:rPr lang="en-US" dirty="0" err="1"/>
              <a:t>OpenId</a:t>
            </a:r>
            <a:r>
              <a:rPr lang="en-US" dirty="0"/>
              <a:t> builds on top of </a:t>
            </a:r>
            <a:r>
              <a:rPr lang="en-US" dirty="0" err="1"/>
              <a:t>Oauth</a:t>
            </a:r>
            <a:r>
              <a:rPr lang="en-US" dirty="0"/>
              <a:t> to provide identity information to systems.</a:t>
            </a:r>
          </a:p>
          <a:p>
            <a:endParaRPr lang="en-US" dirty="0"/>
          </a:p>
          <a:p>
            <a:r>
              <a:rPr lang="en-US" dirty="0" err="1"/>
              <a:t>OpenId</a:t>
            </a:r>
            <a:r>
              <a:rPr lang="en-US" dirty="0"/>
              <a:t> modifies the </a:t>
            </a:r>
            <a:r>
              <a:rPr lang="en-US" dirty="0" err="1"/>
              <a:t>oauth</a:t>
            </a:r>
            <a:r>
              <a:rPr lang="en-US" dirty="0"/>
              <a:t> framework, adds new features and better defines requirements. Some features that were optional are required in </a:t>
            </a:r>
            <a:r>
              <a:rPr lang="en-US" dirty="0" err="1"/>
              <a:t>openId</a:t>
            </a:r>
            <a:r>
              <a:rPr lang="en-US" dirty="0"/>
              <a:t>	.</a:t>
            </a:r>
          </a:p>
          <a:p>
            <a:endParaRPr lang="en-US" dirty="0"/>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18</a:t>
            </a:fld>
            <a:endParaRPr lang="en-US"/>
          </a:p>
        </p:txBody>
      </p:sp>
    </p:spTree>
    <p:extLst>
      <p:ext uri="{BB962C8B-B14F-4D97-AF65-F5344CB8AC3E}">
        <p14:creationId xmlns:p14="http://schemas.microsoft.com/office/powerpoint/2010/main" val="34990396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going any further, let’s talk about what exactly the end-user is. In my Target example, the end user was me.</a:t>
            </a:r>
          </a:p>
        </p:txBody>
      </p:sp>
      <p:sp>
        <p:nvSpPr>
          <p:cNvPr id="4" name="Slide Number Placeholder 3"/>
          <p:cNvSpPr>
            <a:spLocks noGrp="1"/>
          </p:cNvSpPr>
          <p:nvPr>
            <p:ph type="sldNum" sz="quarter" idx="10"/>
          </p:nvPr>
        </p:nvSpPr>
        <p:spPr/>
        <p:txBody>
          <a:bodyPr/>
          <a:lstStyle/>
          <a:p>
            <a:fld id="{78A841DB-CC0F-44CB-B4FB-28B124F4B37C}" type="slidenum">
              <a:rPr lang="en-US" smtClean="0"/>
              <a:t>19</a:t>
            </a:fld>
            <a:endParaRPr lang="en-US"/>
          </a:p>
        </p:txBody>
      </p:sp>
    </p:spTree>
    <p:extLst>
      <p:ext uri="{BB962C8B-B14F-4D97-AF65-F5344CB8AC3E}">
        <p14:creationId xmlns:p14="http://schemas.microsoft.com/office/powerpoint/2010/main" val="952026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OIDC spec, the end-user is always the human.</a:t>
            </a:r>
          </a:p>
          <a:p>
            <a:endParaRPr lang="en-US" dirty="0"/>
          </a:p>
          <a:p>
            <a:r>
              <a:rPr lang="en-US" dirty="0"/>
              <a:t>They are the entity that our systems want to know about.</a:t>
            </a:r>
          </a:p>
          <a:p>
            <a:endParaRPr lang="en-US" dirty="0"/>
          </a:p>
          <a:p>
            <a:r>
              <a:rPr lang="en-US" dirty="0"/>
              <a:t>If we bring in the </a:t>
            </a:r>
            <a:r>
              <a:rPr lang="en-US" dirty="0" err="1"/>
              <a:t>Oauth</a:t>
            </a:r>
            <a:r>
              <a:rPr lang="en-US" dirty="0"/>
              <a:t> spec, they are also known as the resource owner – the person who owns protected resources.</a:t>
            </a:r>
          </a:p>
        </p:txBody>
      </p:sp>
      <p:sp>
        <p:nvSpPr>
          <p:cNvPr id="4" name="Slide Number Placeholder 3"/>
          <p:cNvSpPr>
            <a:spLocks noGrp="1"/>
          </p:cNvSpPr>
          <p:nvPr>
            <p:ph type="sldNum" sz="quarter" idx="10"/>
          </p:nvPr>
        </p:nvSpPr>
        <p:spPr/>
        <p:txBody>
          <a:bodyPr/>
          <a:lstStyle/>
          <a:p>
            <a:fld id="{78A841DB-CC0F-44CB-B4FB-28B124F4B37C}" type="slidenum">
              <a:rPr lang="en-US" smtClean="0"/>
              <a:t>20</a:t>
            </a:fld>
            <a:endParaRPr lang="en-US"/>
          </a:p>
        </p:txBody>
      </p:sp>
    </p:spTree>
    <p:extLst>
      <p:ext uri="{BB962C8B-B14F-4D97-AF65-F5344CB8AC3E}">
        <p14:creationId xmlns:p14="http://schemas.microsoft.com/office/powerpoint/2010/main" val="1907044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Mark Lopez. I am one of the Architects at Axxess Technology Solutions.</a:t>
            </a:r>
          </a:p>
          <a:p>
            <a:endParaRPr lang="en-US" dirty="0"/>
          </a:p>
          <a:p>
            <a:r>
              <a:rPr lang="en-US" dirty="0"/>
              <a:t>Other’s might say that I could be called a full-stack DevOps developer.</a:t>
            </a:r>
          </a:p>
          <a:p>
            <a:endParaRPr lang="en-US" dirty="0"/>
          </a:p>
          <a:p>
            <a:r>
              <a:rPr lang="en-US" dirty="0"/>
              <a:t>I come from a large breath of different technologies have experienced every layer of the tech stack. </a:t>
            </a:r>
          </a:p>
        </p:txBody>
      </p:sp>
      <p:sp>
        <p:nvSpPr>
          <p:cNvPr id="4" name="Slide Number Placeholder 3"/>
          <p:cNvSpPr>
            <a:spLocks noGrp="1"/>
          </p:cNvSpPr>
          <p:nvPr>
            <p:ph type="sldNum" sz="quarter" idx="10"/>
          </p:nvPr>
        </p:nvSpPr>
        <p:spPr/>
        <p:txBody>
          <a:bodyPr/>
          <a:lstStyle/>
          <a:p>
            <a:fld id="{78A841DB-CC0F-44CB-B4FB-28B124F4B37C}" type="slidenum">
              <a:rPr lang="en-US" smtClean="0"/>
              <a:t>2</a:t>
            </a:fld>
            <a:endParaRPr lang="en-US"/>
          </a:p>
        </p:txBody>
      </p:sp>
    </p:spTree>
    <p:extLst>
      <p:ext uri="{BB962C8B-B14F-4D97-AF65-F5344CB8AC3E}">
        <p14:creationId xmlns:p14="http://schemas.microsoft.com/office/powerpoint/2010/main" val="12978797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21</a:t>
            </a:fld>
            <a:endParaRPr lang="en-US"/>
          </a:p>
        </p:txBody>
      </p:sp>
    </p:spTree>
    <p:extLst>
      <p:ext uri="{BB962C8B-B14F-4D97-AF65-F5344CB8AC3E}">
        <p14:creationId xmlns:p14="http://schemas.microsoft.com/office/powerpoint/2010/main" val="10872394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a:t>
            </a:r>
            <a:r>
              <a:rPr lang="en-US"/>
              <a:t>the browser</a:t>
            </a:r>
          </a:p>
          <a:p>
            <a:pPr marL="171450" indent="-171450">
              <a:buFontTx/>
              <a:buChar char="-"/>
            </a:pPr>
            <a:r>
              <a:rPr lang="en-US"/>
              <a:t>SPA Application</a:t>
            </a:r>
          </a:p>
          <a:p>
            <a:pPr marL="171450" indent="-171450">
              <a:buFontTx/>
              <a:buChar char="-"/>
            </a:pPr>
            <a:r>
              <a:rPr lang="en-US" dirty="0"/>
              <a:t>MVC app</a:t>
            </a:r>
            <a:r>
              <a:rPr lang="en-US"/>
              <a:t>, etc.</a:t>
            </a:r>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22</a:t>
            </a:fld>
            <a:endParaRPr lang="en-US"/>
          </a:p>
        </p:txBody>
      </p:sp>
    </p:spTree>
    <p:extLst>
      <p:ext uri="{BB962C8B-B14F-4D97-AF65-F5344CB8AC3E}">
        <p14:creationId xmlns:p14="http://schemas.microsoft.com/office/powerpoint/2010/main" val="37113001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Which brings to identity, which is information about an end-user. In my target example, this would be my id card.</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23</a:t>
            </a:fld>
            <a:endParaRPr lang="en-US"/>
          </a:p>
        </p:txBody>
      </p:sp>
    </p:spTree>
    <p:extLst>
      <p:ext uri="{BB962C8B-B14F-4D97-AF65-F5344CB8AC3E}">
        <p14:creationId xmlns:p14="http://schemas.microsoft.com/office/powerpoint/2010/main" val="5684113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a:t>
            </a:r>
            <a:r>
              <a:rPr lang="en-US" dirty="0" err="1"/>
              <a:t>oidc</a:t>
            </a:r>
            <a:r>
              <a:rPr lang="en-US" dirty="0"/>
              <a:t> spec, this is called an </a:t>
            </a:r>
            <a:r>
              <a:rPr lang="en-US" dirty="0" err="1"/>
              <a:t>id_token</a:t>
            </a:r>
            <a:r>
              <a:rPr lang="en-US" dirty="0"/>
              <a:t>.</a:t>
            </a:r>
          </a:p>
          <a:p>
            <a:endParaRPr lang="en-US" dirty="0"/>
          </a:p>
          <a:p>
            <a:r>
              <a:rPr lang="en-US" dirty="0"/>
              <a:t>What makes my id card an identity?</a:t>
            </a:r>
          </a:p>
          <a:p>
            <a:endParaRPr lang="en-US" dirty="0"/>
          </a:p>
          <a:p>
            <a:r>
              <a:rPr lang="en-US" dirty="0"/>
              <a:t>Well, it contains pieces of data about myself. Things like my name, my address (which needs to be updated), my birthday, and so on. </a:t>
            </a:r>
          </a:p>
          <a:p>
            <a:endParaRPr lang="en-US" dirty="0"/>
          </a:p>
          <a:p>
            <a:r>
              <a:rPr lang="en-US" dirty="0"/>
              <a:t>The data is important, but kind of useless to clients like Target without some trust about the validity of the information.</a:t>
            </a:r>
          </a:p>
          <a:p>
            <a:endParaRPr lang="en-US" dirty="0"/>
          </a:p>
          <a:p>
            <a:r>
              <a:rPr lang="en-US" dirty="0"/>
              <a:t>So, this id also provides built-in protections to both prevent unauthorized modifications and manufacturing.</a:t>
            </a:r>
          </a:p>
          <a:p>
            <a:endParaRPr lang="en-US" dirty="0"/>
          </a:p>
          <a:p>
            <a:endParaRPr lang="en-US" dirty="0"/>
          </a:p>
          <a:p>
            <a:r>
              <a:rPr lang="en-US" dirty="0"/>
              <a:t>Identities can be shared in multiple formats. The </a:t>
            </a:r>
            <a:r>
              <a:rPr lang="en-US" dirty="0" err="1"/>
              <a:t>OpenId</a:t>
            </a:r>
            <a:r>
              <a:rPr lang="en-US" dirty="0"/>
              <a:t> spec recommends the usage of </a:t>
            </a:r>
            <a:r>
              <a:rPr lang="en-US" dirty="0" err="1"/>
              <a:t>jwt</a:t>
            </a:r>
            <a:r>
              <a:rPr lang="en-US" dirty="0"/>
              <a:t>, which is defined as RFC 7519, to share identity as it can provide both requirements.</a:t>
            </a:r>
          </a:p>
          <a:p>
            <a:endParaRPr lang="en-US" dirty="0"/>
          </a:p>
          <a:p>
            <a:r>
              <a:rPr lang="en-US" dirty="0"/>
              <a:t>The storing of opaque claims about your identity.</a:t>
            </a:r>
          </a:p>
          <a:p>
            <a:r>
              <a:rPr lang="en-US" dirty="0"/>
              <a:t>And the ability to protect that data.</a:t>
            </a:r>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24</a:t>
            </a:fld>
            <a:endParaRPr lang="en-US"/>
          </a:p>
        </p:txBody>
      </p:sp>
    </p:spTree>
    <p:extLst>
      <p:ext uri="{BB962C8B-B14F-4D97-AF65-F5344CB8AC3E}">
        <p14:creationId xmlns:p14="http://schemas.microsoft.com/office/powerpoint/2010/main" val="19797492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25</a:t>
            </a:fld>
            <a:endParaRPr lang="en-US"/>
          </a:p>
        </p:txBody>
      </p:sp>
    </p:spTree>
    <p:extLst>
      <p:ext uri="{BB962C8B-B14F-4D97-AF65-F5344CB8AC3E}">
        <p14:creationId xmlns:p14="http://schemas.microsoft.com/office/powerpoint/2010/main" val="16192818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Titles?</a:t>
            </a:r>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27</a:t>
            </a:fld>
            <a:endParaRPr lang="en-US"/>
          </a:p>
        </p:txBody>
      </p:sp>
    </p:spTree>
    <p:extLst>
      <p:ext uri="{BB962C8B-B14F-4D97-AF65-F5344CB8AC3E}">
        <p14:creationId xmlns:p14="http://schemas.microsoft.com/office/powerpoint/2010/main" val="20828513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28</a:t>
            </a:fld>
            <a:endParaRPr lang="en-US"/>
          </a:p>
        </p:txBody>
      </p:sp>
    </p:spTree>
    <p:extLst>
      <p:ext uri="{BB962C8B-B14F-4D97-AF65-F5344CB8AC3E}">
        <p14:creationId xmlns:p14="http://schemas.microsoft.com/office/powerpoint/2010/main" val="5091829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29</a:t>
            </a:fld>
            <a:endParaRPr lang="en-US"/>
          </a:p>
        </p:txBody>
      </p:sp>
    </p:spTree>
    <p:extLst>
      <p:ext uri="{BB962C8B-B14F-4D97-AF65-F5344CB8AC3E}">
        <p14:creationId xmlns:p14="http://schemas.microsoft.com/office/powerpoint/2010/main" val="6393454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OP</a:t>
            </a:r>
          </a:p>
          <a:p>
            <a:r>
              <a:rPr lang="en-US" dirty="0"/>
              <a:t>Also know as the Identity Provider (if coming from SAML)</a:t>
            </a:r>
          </a:p>
          <a:p>
            <a:endParaRPr lang="en-US" dirty="0"/>
          </a:p>
          <a:p>
            <a:r>
              <a:rPr lang="en-US" dirty="0"/>
              <a:t>This is the entity trusted by clients</a:t>
            </a:r>
          </a:p>
        </p:txBody>
      </p:sp>
      <p:sp>
        <p:nvSpPr>
          <p:cNvPr id="4" name="Slide Number Placeholder 3"/>
          <p:cNvSpPr>
            <a:spLocks noGrp="1"/>
          </p:cNvSpPr>
          <p:nvPr>
            <p:ph type="sldNum" sz="quarter" idx="10"/>
          </p:nvPr>
        </p:nvSpPr>
        <p:spPr/>
        <p:txBody>
          <a:bodyPr/>
          <a:lstStyle/>
          <a:p>
            <a:fld id="{78A841DB-CC0F-44CB-B4FB-28B124F4B37C}" type="slidenum">
              <a:rPr lang="en-US" smtClean="0"/>
              <a:t>30</a:t>
            </a:fld>
            <a:endParaRPr lang="en-US"/>
          </a:p>
        </p:txBody>
      </p:sp>
    </p:spTree>
    <p:extLst>
      <p:ext uri="{BB962C8B-B14F-4D97-AF65-F5344CB8AC3E}">
        <p14:creationId xmlns:p14="http://schemas.microsoft.com/office/powerpoint/2010/main" val="38488961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31</a:t>
            </a:fld>
            <a:endParaRPr lang="en-US"/>
          </a:p>
        </p:txBody>
      </p:sp>
    </p:spTree>
    <p:extLst>
      <p:ext uri="{BB962C8B-B14F-4D97-AF65-F5344CB8AC3E}">
        <p14:creationId xmlns:p14="http://schemas.microsoft.com/office/powerpoint/2010/main" val="16622156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A while ago, I found myself in a position that I needed to learn and implement </a:t>
            </a:r>
            <a:r>
              <a:rPr lang="en-US" sz="1000" dirty="0" err="1"/>
              <a:t>OpenId</a:t>
            </a:r>
            <a:r>
              <a:rPr lang="en-US" sz="1000" dirty="0"/>
              <a:t> Connect.</a:t>
            </a:r>
          </a:p>
          <a:p>
            <a:endParaRPr lang="en-US" sz="1000" dirty="0"/>
          </a:p>
          <a:p>
            <a:endParaRPr lang="en-US" sz="1000" dirty="0"/>
          </a:p>
          <a:p>
            <a:r>
              <a:rPr lang="en-US" sz="1000" dirty="0"/>
              <a:t>There’s a lot of information out there, some it more useful then others and the spec can be intimidating for anyone.</a:t>
            </a:r>
          </a:p>
          <a:p>
            <a:endParaRPr lang="en-US" sz="1000" dirty="0"/>
          </a:p>
          <a:p>
            <a:r>
              <a:rPr lang="en-US" sz="1000" dirty="0"/>
              <a:t>Personally, starting a new technology or concept is the most difficult because you don’t know what questions to even ask.</a:t>
            </a:r>
          </a:p>
          <a:p>
            <a:endParaRPr lang="en-US" sz="1000" dirty="0"/>
          </a:p>
        </p:txBody>
      </p:sp>
      <p:sp>
        <p:nvSpPr>
          <p:cNvPr id="4" name="Slide Number Placeholder 3"/>
          <p:cNvSpPr>
            <a:spLocks noGrp="1"/>
          </p:cNvSpPr>
          <p:nvPr>
            <p:ph type="sldNum" sz="quarter" idx="10"/>
          </p:nvPr>
        </p:nvSpPr>
        <p:spPr/>
        <p:txBody>
          <a:bodyPr/>
          <a:lstStyle/>
          <a:p>
            <a:fld id="{78A841DB-CC0F-44CB-B4FB-28B124F4B37C}" type="slidenum">
              <a:rPr lang="en-US" smtClean="0"/>
              <a:t>3</a:t>
            </a:fld>
            <a:endParaRPr lang="en-US"/>
          </a:p>
        </p:txBody>
      </p:sp>
    </p:spTree>
    <p:extLst>
      <p:ext uri="{BB962C8B-B14F-4D97-AF65-F5344CB8AC3E}">
        <p14:creationId xmlns:p14="http://schemas.microsoft.com/office/powerpoint/2010/main" val="15600192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32</a:t>
            </a:fld>
            <a:endParaRPr lang="en-US"/>
          </a:p>
        </p:txBody>
      </p:sp>
    </p:spTree>
    <p:extLst>
      <p:ext uri="{BB962C8B-B14F-4D97-AF65-F5344CB8AC3E}">
        <p14:creationId xmlns:p14="http://schemas.microsoft.com/office/powerpoint/2010/main" val="13559073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35</a:t>
            </a:fld>
            <a:endParaRPr lang="en-US"/>
          </a:p>
        </p:txBody>
      </p:sp>
    </p:spTree>
    <p:extLst>
      <p:ext uri="{BB962C8B-B14F-4D97-AF65-F5344CB8AC3E}">
        <p14:creationId xmlns:p14="http://schemas.microsoft.com/office/powerpoint/2010/main" val="4693700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37</a:t>
            </a:fld>
            <a:endParaRPr lang="en-US"/>
          </a:p>
        </p:txBody>
      </p:sp>
    </p:spTree>
    <p:extLst>
      <p:ext uri="{BB962C8B-B14F-4D97-AF65-F5344CB8AC3E}">
        <p14:creationId xmlns:p14="http://schemas.microsoft.com/office/powerpoint/2010/main" val="23098140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Student ID VS Driver’s License</a:t>
            </a:r>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38</a:t>
            </a:fld>
            <a:endParaRPr lang="en-US"/>
          </a:p>
        </p:txBody>
      </p:sp>
    </p:spTree>
    <p:extLst>
      <p:ext uri="{BB962C8B-B14F-4D97-AF65-F5344CB8AC3E}">
        <p14:creationId xmlns:p14="http://schemas.microsoft.com/office/powerpoint/2010/main" val="6949670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why OIDC over something else?</a:t>
            </a:r>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39</a:t>
            </a:fld>
            <a:endParaRPr lang="en-US"/>
          </a:p>
        </p:txBody>
      </p:sp>
    </p:spTree>
    <p:extLst>
      <p:ext uri="{BB962C8B-B14F-4D97-AF65-F5344CB8AC3E}">
        <p14:creationId xmlns:p14="http://schemas.microsoft.com/office/powerpoint/2010/main" val="32391316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Lazy – quote</a:t>
            </a:r>
          </a:p>
        </p:txBody>
      </p:sp>
      <p:sp>
        <p:nvSpPr>
          <p:cNvPr id="4" name="Slide Number Placeholder 3"/>
          <p:cNvSpPr>
            <a:spLocks noGrp="1"/>
          </p:cNvSpPr>
          <p:nvPr>
            <p:ph type="sldNum" sz="quarter" idx="10"/>
          </p:nvPr>
        </p:nvSpPr>
        <p:spPr/>
        <p:txBody>
          <a:bodyPr/>
          <a:lstStyle/>
          <a:p>
            <a:fld id="{78A841DB-CC0F-44CB-B4FB-28B124F4B37C}" type="slidenum">
              <a:rPr lang="en-US" smtClean="0"/>
              <a:t>40</a:t>
            </a:fld>
            <a:endParaRPr lang="en-US"/>
          </a:p>
        </p:txBody>
      </p:sp>
    </p:spTree>
    <p:extLst>
      <p:ext uri="{BB962C8B-B14F-4D97-AF65-F5344CB8AC3E}">
        <p14:creationId xmlns:p14="http://schemas.microsoft.com/office/powerpoint/2010/main" val="4704423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Lazy – quote</a:t>
            </a:r>
          </a:p>
        </p:txBody>
      </p:sp>
      <p:sp>
        <p:nvSpPr>
          <p:cNvPr id="4" name="Slide Number Placeholder 3"/>
          <p:cNvSpPr>
            <a:spLocks noGrp="1"/>
          </p:cNvSpPr>
          <p:nvPr>
            <p:ph type="sldNum" sz="quarter" idx="10"/>
          </p:nvPr>
        </p:nvSpPr>
        <p:spPr/>
        <p:txBody>
          <a:bodyPr/>
          <a:lstStyle/>
          <a:p>
            <a:fld id="{78A841DB-CC0F-44CB-B4FB-28B124F4B37C}" type="slidenum">
              <a:rPr lang="en-US" smtClean="0"/>
              <a:t>41</a:t>
            </a:fld>
            <a:endParaRPr lang="en-US"/>
          </a:p>
        </p:txBody>
      </p:sp>
    </p:spTree>
    <p:extLst>
      <p:ext uri="{BB962C8B-B14F-4D97-AF65-F5344CB8AC3E}">
        <p14:creationId xmlns:p14="http://schemas.microsoft.com/office/powerpoint/2010/main" val="33761512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that’s basically it.</a:t>
            </a:r>
          </a:p>
          <a:p>
            <a:endParaRPr lang="en-US" dirty="0"/>
          </a:p>
          <a:p>
            <a:r>
              <a:rPr lang="en-US" dirty="0"/>
              <a:t>Now is answer the question of why?</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42</a:t>
            </a:fld>
            <a:endParaRPr lang="en-US"/>
          </a:p>
        </p:txBody>
      </p:sp>
    </p:spTree>
    <p:extLst>
      <p:ext uri="{BB962C8B-B14F-4D97-AF65-F5344CB8AC3E}">
        <p14:creationId xmlns:p14="http://schemas.microsoft.com/office/powerpoint/2010/main" val="201356499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haven’t actually tested this, but I think I can confidently say that we live in a unique time in history.</a:t>
            </a:r>
          </a:p>
          <a:p>
            <a:endParaRPr lang="en-US" dirty="0"/>
          </a:p>
          <a:p>
            <a:r>
              <a:rPr lang="en-US" dirty="0"/>
              <a:t>At no other time in history has so many people been connected to the internet. </a:t>
            </a:r>
          </a:p>
          <a:p>
            <a:endParaRPr lang="en-US" dirty="0"/>
          </a:p>
          <a:p>
            <a:r>
              <a:rPr lang="en-US" dirty="0"/>
              <a:t>However, as a side effect, there also hasn’t been more of the bad guys either.</a:t>
            </a:r>
          </a:p>
          <a:p>
            <a:endParaRPr lang="en-US" dirty="0"/>
          </a:p>
          <a:p>
            <a:r>
              <a:rPr lang="en-US" dirty="0"/>
              <a:t>We really need to re-evaluate our we protect out client’s digital assets.</a:t>
            </a:r>
          </a:p>
        </p:txBody>
      </p:sp>
      <p:sp>
        <p:nvSpPr>
          <p:cNvPr id="4" name="Slide Number Placeholder 3"/>
          <p:cNvSpPr>
            <a:spLocks noGrp="1"/>
          </p:cNvSpPr>
          <p:nvPr>
            <p:ph type="sldNum" sz="quarter" idx="10"/>
          </p:nvPr>
        </p:nvSpPr>
        <p:spPr/>
        <p:txBody>
          <a:bodyPr/>
          <a:lstStyle/>
          <a:p>
            <a:fld id="{78A841DB-CC0F-44CB-B4FB-28B124F4B37C}" type="slidenum">
              <a:rPr lang="en-US" smtClean="0"/>
              <a:t>43</a:t>
            </a:fld>
            <a:endParaRPr lang="en-US"/>
          </a:p>
        </p:txBody>
      </p:sp>
    </p:spTree>
    <p:extLst>
      <p:ext uri="{BB962C8B-B14F-4D97-AF65-F5344CB8AC3E}">
        <p14:creationId xmlns:p14="http://schemas.microsoft.com/office/powerpoint/2010/main" val="21990259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44</a:t>
            </a:fld>
            <a:endParaRPr lang="en-US"/>
          </a:p>
        </p:txBody>
      </p:sp>
    </p:spTree>
    <p:extLst>
      <p:ext uri="{BB962C8B-B14F-4D97-AF65-F5344CB8AC3E}">
        <p14:creationId xmlns:p14="http://schemas.microsoft.com/office/powerpoint/2010/main" val="3613738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t>Goals:</a:t>
            </a:r>
          </a:p>
          <a:p>
            <a:endParaRPr lang="en-US" sz="1000" dirty="0"/>
          </a:p>
          <a:p>
            <a:r>
              <a:rPr lang="en-US" sz="1000" dirty="0"/>
              <a:t>Arm you with enough information to at the very least know what questions to ask.</a:t>
            </a:r>
          </a:p>
          <a:p>
            <a:r>
              <a:rPr lang="en-US" sz="1000" dirty="0"/>
              <a:t>And to knows that you actually need to ask questions.</a:t>
            </a:r>
          </a:p>
          <a:p>
            <a:endParaRPr lang="en-US" sz="1000" dirty="0"/>
          </a:p>
        </p:txBody>
      </p:sp>
      <p:sp>
        <p:nvSpPr>
          <p:cNvPr id="4" name="Slide Number Placeholder 3"/>
          <p:cNvSpPr>
            <a:spLocks noGrp="1"/>
          </p:cNvSpPr>
          <p:nvPr>
            <p:ph type="sldNum" sz="quarter" idx="10"/>
          </p:nvPr>
        </p:nvSpPr>
        <p:spPr/>
        <p:txBody>
          <a:bodyPr/>
          <a:lstStyle/>
          <a:p>
            <a:fld id="{78A841DB-CC0F-44CB-B4FB-28B124F4B37C}" type="slidenum">
              <a:rPr lang="en-US" smtClean="0"/>
              <a:t>4</a:t>
            </a:fld>
            <a:endParaRPr lang="en-US"/>
          </a:p>
        </p:txBody>
      </p:sp>
    </p:spTree>
    <p:extLst>
      <p:ext uri="{BB962C8B-B14F-4D97-AF65-F5344CB8AC3E}">
        <p14:creationId xmlns:p14="http://schemas.microsoft.com/office/powerpoint/2010/main" val="300782020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during this talk, we’ve learned</a:t>
            </a:r>
          </a:p>
          <a:p>
            <a:endParaRPr lang="en-US" dirty="0"/>
          </a:p>
          <a:p>
            <a:r>
              <a:rPr lang="en-US" dirty="0"/>
              <a:t>What OIDC is and how it’s a supper set of </a:t>
            </a:r>
            <a:r>
              <a:rPr lang="en-US" dirty="0" err="1"/>
              <a:t>Oauth</a:t>
            </a:r>
            <a:endParaRPr lang="en-US" dirty="0"/>
          </a:p>
          <a:p>
            <a:endParaRPr lang="en-US" dirty="0"/>
          </a:p>
          <a:p>
            <a:r>
              <a:rPr lang="en-US" dirty="0"/>
              <a:t>What the basic concepts are – clients, end-users, and identities, and how these concepts are mapped together using different flows.</a:t>
            </a:r>
          </a:p>
          <a:p>
            <a:endParaRPr lang="en-US" dirty="0"/>
          </a:p>
          <a:p>
            <a:r>
              <a:rPr lang="en-US" dirty="0"/>
              <a:t>Hopefully, you now have the tools to at least be a little dangerous in Open Id Connect.</a:t>
            </a:r>
          </a:p>
        </p:txBody>
      </p:sp>
      <p:sp>
        <p:nvSpPr>
          <p:cNvPr id="4" name="Slide Number Placeholder 3"/>
          <p:cNvSpPr>
            <a:spLocks noGrp="1"/>
          </p:cNvSpPr>
          <p:nvPr>
            <p:ph type="sldNum" sz="quarter" idx="10"/>
          </p:nvPr>
        </p:nvSpPr>
        <p:spPr/>
        <p:txBody>
          <a:bodyPr/>
          <a:lstStyle/>
          <a:p>
            <a:fld id="{78A841DB-CC0F-44CB-B4FB-28B124F4B37C}" type="slidenum">
              <a:rPr lang="en-US" smtClean="0"/>
              <a:t>45</a:t>
            </a:fld>
            <a:endParaRPr lang="en-US"/>
          </a:p>
        </p:txBody>
      </p:sp>
    </p:spTree>
    <p:extLst>
      <p:ext uri="{BB962C8B-B14F-4D97-AF65-F5344CB8AC3E}">
        <p14:creationId xmlns:p14="http://schemas.microsoft.com/office/powerpoint/2010/main" val="4351564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5</a:t>
            </a:fld>
            <a:endParaRPr lang="en-US"/>
          </a:p>
        </p:txBody>
      </p:sp>
    </p:spTree>
    <p:extLst>
      <p:ext uri="{BB962C8B-B14F-4D97-AF65-F5344CB8AC3E}">
        <p14:creationId xmlns:p14="http://schemas.microsoft.com/office/powerpoint/2010/main" val="21253538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user’s perspective,</a:t>
            </a:r>
          </a:p>
          <a:p>
            <a:endParaRPr lang="en-US" dirty="0"/>
          </a:p>
          <a:p>
            <a:r>
              <a:rPr lang="en-US" dirty="0"/>
              <a:t>It is basically a system that allows them to login into a system.</a:t>
            </a:r>
          </a:p>
        </p:txBody>
      </p:sp>
      <p:sp>
        <p:nvSpPr>
          <p:cNvPr id="4" name="Slide Number Placeholder 3"/>
          <p:cNvSpPr>
            <a:spLocks noGrp="1"/>
          </p:cNvSpPr>
          <p:nvPr>
            <p:ph type="sldNum" sz="quarter" idx="10"/>
          </p:nvPr>
        </p:nvSpPr>
        <p:spPr/>
        <p:txBody>
          <a:bodyPr/>
          <a:lstStyle/>
          <a:p>
            <a:fld id="{78A841DB-CC0F-44CB-B4FB-28B124F4B37C}" type="slidenum">
              <a:rPr lang="en-US" smtClean="0"/>
              <a:t>6</a:t>
            </a:fld>
            <a:endParaRPr lang="en-US"/>
          </a:p>
        </p:txBody>
      </p:sp>
    </p:spTree>
    <p:extLst>
      <p:ext uri="{BB962C8B-B14F-4D97-AF65-F5344CB8AC3E}">
        <p14:creationId xmlns:p14="http://schemas.microsoft.com/office/powerpoint/2010/main" val="1233909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Architecturally it looks like this</a:t>
            </a:r>
          </a:p>
          <a:p>
            <a:endParaRPr lang="en-US" dirty="0"/>
          </a:p>
          <a:p>
            <a:r>
              <a:rPr lang="en-US" dirty="0" err="1"/>
              <a:t>OpenId</a:t>
            </a:r>
            <a:r>
              <a:rPr lang="en-US" dirty="0"/>
              <a:t> Connect </a:t>
            </a:r>
          </a:p>
        </p:txBody>
      </p:sp>
      <p:sp>
        <p:nvSpPr>
          <p:cNvPr id="4" name="Slide Number Placeholder 3"/>
          <p:cNvSpPr>
            <a:spLocks noGrp="1"/>
          </p:cNvSpPr>
          <p:nvPr>
            <p:ph type="sldNum" sz="quarter" idx="10"/>
          </p:nvPr>
        </p:nvSpPr>
        <p:spPr/>
        <p:txBody>
          <a:bodyPr/>
          <a:lstStyle/>
          <a:p>
            <a:fld id="{78A841DB-CC0F-44CB-B4FB-28B124F4B37C}" type="slidenum">
              <a:rPr lang="en-US" smtClean="0"/>
              <a:t>7</a:t>
            </a:fld>
            <a:endParaRPr lang="en-US"/>
          </a:p>
        </p:txBody>
      </p:sp>
    </p:spTree>
    <p:extLst>
      <p:ext uri="{BB962C8B-B14F-4D97-AF65-F5344CB8AC3E}">
        <p14:creationId xmlns:p14="http://schemas.microsoft.com/office/powerpoint/2010/main" val="32408113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9</a:t>
            </a:fld>
            <a:endParaRPr lang="en-US"/>
          </a:p>
        </p:txBody>
      </p:sp>
    </p:spTree>
    <p:extLst>
      <p:ext uri="{BB962C8B-B14F-4D97-AF65-F5344CB8AC3E}">
        <p14:creationId xmlns:p14="http://schemas.microsoft.com/office/powerpoint/2010/main" val="15956325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All of that said, I think it can be functionally described using a single sentence. </a:t>
            </a:r>
          </a:p>
          <a:p>
            <a:endParaRPr lang="en-US" sz="1200" dirty="0"/>
          </a:p>
          <a:p>
            <a:r>
              <a:rPr lang="en-US" sz="1200" dirty="0"/>
              <a:t>A superset of </a:t>
            </a:r>
            <a:r>
              <a:rPr lang="en-US" sz="1200" b="1" dirty="0"/>
              <a:t>OAuth 2.0 </a:t>
            </a:r>
            <a:r>
              <a:rPr lang="en-US" sz="1200" dirty="0"/>
              <a:t>to enable </a:t>
            </a:r>
            <a:r>
              <a:rPr lang="en-US" sz="1200" b="1" dirty="0"/>
              <a:t>Clients</a:t>
            </a:r>
            <a:r>
              <a:rPr lang="en-US" sz="1200" dirty="0"/>
              <a:t> to map an </a:t>
            </a:r>
            <a:r>
              <a:rPr lang="en-US" sz="1200" b="1" dirty="0"/>
              <a:t>Identity</a:t>
            </a:r>
            <a:r>
              <a:rPr lang="en-US" sz="1200" dirty="0"/>
              <a:t> to an </a:t>
            </a:r>
            <a:r>
              <a:rPr lang="en-US" sz="1200" b="1" dirty="0"/>
              <a:t>End-User </a:t>
            </a:r>
            <a:r>
              <a:rPr lang="en-US" sz="1200" b="0" dirty="0"/>
              <a:t>using a </a:t>
            </a:r>
            <a:r>
              <a:rPr lang="en-US" sz="1200" b="1" dirty="0"/>
              <a:t>Trusted party</a:t>
            </a:r>
            <a:r>
              <a:rPr lang="en-US" sz="1200" dirty="0"/>
              <a:t>.</a:t>
            </a:r>
          </a:p>
          <a:p>
            <a:endParaRPr lang="en-US" sz="1200" dirty="0"/>
          </a:p>
          <a:p>
            <a:r>
              <a:rPr lang="en-US" sz="1200" dirty="0"/>
              <a:t>But what does this mean? </a:t>
            </a:r>
          </a:p>
          <a:p>
            <a:endParaRPr lang="en-US" sz="1200" dirty="0"/>
          </a:p>
          <a:p>
            <a:r>
              <a:rPr lang="en-US" sz="1200" dirty="0"/>
              <a:t>It’s flu season so let’s use this example:</a:t>
            </a:r>
          </a:p>
          <a:p>
            <a:endParaRPr lang="en-US" sz="1200" dirty="0"/>
          </a:p>
          <a:p>
            <a:r>
              <a:rPr lang="en-US" sz="1200" dirty="0"/>
              <a:t>I go to Target to get some Extra Strength Nyquil and in the US I must be 18 to purchase it.</a:t>
            </a:r>
          </a:p>
          <a:p>
            <a:endParaRPr lang="en-US" sz="1200" dirty="0"/>
          </a:p>
          <a:p>
            <a:r>
              <a:rPr lang="en-US" dirty="0"/>
              <a:t>Target needs to know my age, I could tell Target, but why should they trust me? No, they want to see my driver’s license. It turns out that driver’s licenses are authorized by the government.</a:t>
            </a:r>
          </a:p>
          <a:p>
            <a:endParaRPr lang="en-US" dirty="0"/>
          </a:p>
          <a:p>
            <a:r>
              <a:rPr lang="en-US" dirty="0"/>
              <a:t>It is assumed that the government verifies who you are before giving you a driver’s license, and that it can be trusted.</a:t>
            </a:r>
          </a:p>
          <a:p>
            <a:endParaRPr lang="en-US" dirty="0"/>
          </a:p>
          <a:p>
            <a:r>
              <a:rPr lang="en-US" dirty="0"/>
              <a:t>If I were to map this story back to this sentence:</a:t>
            </a:r>
          </a:p>
          <a:p>
            <a:endParaRPr lang="en-US" dirty="0"/>
          </a:p>
          <a:p>
            <a:r>
              <a:rPr lang="en-US" dirty="0"/>
              <a:t>Client – target</a:t>
            </a:r>
          </a:p>
          <a:p>
            <a:r>
              <a:rPr lang="en-US" dirty="0"/>
              <a:t>Identity – my id</a:t>
            </a:r>
          </a:p>
          <a:p>
            <a:r>
              <a:rPr lang="en-US" dirty="0"/>
              <a:t>End-user – myself</a:t>
            </a:r>
          </a:p>
          <a:p>
            <a:r>
              <a:rPr lang="en-US" dirty="0"/>
              <a:t>Trusted party – government</a:t>
            </a:r>
          </a:p>
          <a:p>
            <a:endParaRPr lang="en-US" dirty="0"/>
          </a:p>
          <a:p>
            <a:endParaRPr lang="en-US" dirty="0"/>
          </a:p>
        </p:txBody>
      </p:sp>
      <p:sp>
        <p:nvSpPr>
          <p:cNvPr id="4" name="Slide Number Placeholder 3"/>
          <p:cNvSpPr>
            <a:spLocks noGrp="1"/>
          </p:cNvSpPr>
          <p:nvPr>
            <p:ph type="sldNum" sz="quarter" idx="10"/>
          </p:nvPr>
        </p:nvSpPr>
        <p:spPr/>
        <p:txBody>
          <a:bodyPr/>
          <a:lstStyle/>
          <a:p>
            <a:fld id="{78A841DB-CC0F-44CB-B4FB-28B124F4B37C}" type="slidenum">
              <a:rPr lang="en-US" smtClean="0"/>
              <a:t>10</a:t>
            </a:fld>
            <a:endParaRPr lang="en-US"/>
          </a:p>
        </p:txBody>
      </p:sp>
    </p:spTree>
    <p:extLst>
      <p:ext uri="{BB962C8B-B14F-4D97-AF65-F5344CB8AC3E}">
        <p14:creationId xmlns:p14="http://schemas.microsoft.com/office/powerpoint/2010/main" val="820530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845E8B9-4EF1-43F3-A8E9-4D86FD310865}" type="datetimeFigureOut">
              <a:rPr lang="en-US" smtClean="0"/>
              <a:t>3/14/2018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76DFB-3A9A-4ED8-9542-3C9C23026DC1}"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0862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45E8B9-4EF1-43F3-A8E9-4D86FD310865}" type="datetimeFigureOut">
              <a:rPr lang="en-US" smtClean="0"/>
              <a:t>3/14/2018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76DFB-3A9A-4ED8-9542-3C9C23026DC1}" type="slidenum">
              <a:rPr lang="en-US" smtClean="0"/>
              <a:t>‹#›</a:t>
            </a:fld>
            <a:endParaRPr lang="en-US"/>
          </a:p>
        </p:txBody>
      </p:sp>
    </p:spTree>
    <p:extLst>
      <p:ext uri="{BB962C8B-B14F-4D97-AF65-F5344CB8AC3E}">
        <p14:creationId xmlns:p14="http://schemas.microsoft.com/office/powerpoint/2010/main" val="2892860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45E8B9-4EF1-43F3-A8E9-4D86FD310865}" type="datetimeFigureOut">
              <a:rPr lang="en-US" smtClean="0"/>
              <a:t>3/14/2018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76DFB-3A9A-4ED8-9542-3C9C23026DC1}" type="slidenum">
              <a:rPr lang="en-US" smtClean="0"/>
              <a:t>‹#›</a:t>
            </a:fld>
            <a:endParaRPr lang="en-US"/>
          </a:p>
        </p:txBody>
      </p:sp>
    </p:spTree>
    <p:extLst>
      <p:ext uri="{BB962C8B-B14F-4D97-AF65-F5344CB8AC3E}">
        <p14:creationId xmlns:p14="http://schemas.microsoft.com/office/powerpoint/2010/main" val="575376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45E8B9-4EF1-43F3-A8E9-4D86FD310865}" type="datetimeFigureOut">
              <a:rPr lang="en-US" smtClean="0"/>
              <a:t>3/14/2018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76DFB-3A9A-4ED8-9542-3C9C23026DC1}" type="slidenum">
              <a:rPr lang="en-US" smtClean="0"/>
              <a:t>‹#›</a:t>
            </a:fld>
            <a:endParaRPr lang="en-US"/>
          </a:p>
        </p:txBody>
      </p:sp>
    </p:spTree>
    <p:extLst>
      <p:ext uri="{BB962C8B-B14F-4D97-AF65-F5344CB8AC3E}">
        <p14:creationId xmlns:p14="http://schemas.microsoft.com/office/powerpoint/2010/main" val="35417542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845E8B9-4EF1-43F3-A8E9-4D86FD310865}" type="datetimeFigureOut">
              <a:rPr lang="en-US" smtClean="0"/>
              <a:t>3/14/2018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76DFB-3A9A-4ED8-9542-3C9C23026DC1}"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0017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845E8B9-4EF1-43F3-A8E9-4D86FD310865}" type="datetimeFigureOut">
              <a:rPr lang="en-US" smtClean="0"/>
              <a:t>3/14/2018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E76DFB-3A9A-4ED8-9542-3C9C23026DC1}" type="slidenum">
              <a:rPr lang="en-US" smtClean="0"/>
              <a:t>‹#›</a:t>
            </a:fld>
            <a:endParaRPr lang="en-US"/>
          </a:p>
        </p:txBody>
      </p:sp>
    </p:spTree>
    <p:extLst>
      <p:ext uri="{BB962C8B-B14F-4D97-AF65-F5344CB8AC3E}">
        <p14:creationId xmlns:p14="http://schemas.microsoft.com/office/powerpoint/2010/main" val="41384446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845E8B9-4EF1-43F3-A8E9-4D86FD310865}" type="datetimeFigureOut">
              <a:rPr lang="en-US" smtClean="0"/>
              <a:t>3/14/2018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7E76DFB-3A9A-4ED8-9542-3C9C23026DC1}" type="slidenum">
              <a:rPr lang="en-US" smtClean="0"/>
              <a:t>‹#›</a:t>
            </a:fld>
            <a:endParaRPr lang="en-US"/>
          </a:p>
        </p:txBody>
      </p:sp>
    </p:spTree>
    <p:extLst>
      <p:ext uri="{BB962C8B-B14F-4D97-AF65-F5344CB8AC3E}">
        <p14:creationId xmlns:p14="http://schemas.microsoft.com/office/powerpoint/2010/main" val="816035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845E8B9-4EF1-43F3-A8E9-4D86FD310865}" type="datetimeFigureOut">
              <a:rPr lang="en-US" smtClean="0"/>
              <a:t>3/14/2018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7E76DFB-3A9A-4ED8-9542-3C9C23026DC1}" type="slidenum">
              <a:rPr lang="en-US" smtClean="0"/>
              <a:t>‹#›</a:t>
            </a:fld>
            <a:endParaRPr lang="en-US"/>
          </a:p>
        </p:txBody>
      </p:sp>
    </p:spTree>
    <p:extLst>
      <p:ext uri="{BB962C8B-B14F-4D97-AF65-F5344CB8AC3E}">
        <p14:creationId xmlns:p14="http://schemas.microsoft.com/office/powerpoint/2010/main" val="34654855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845E8B9-4EF1-43F3-A8E9-4D86FD310865}" type="datetimeFigureOut">
              <a:rPr lang="en-US" smtClean="0"/>
              <a:t>3/14/2018</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D7E76DFB-3A9A-4ED8-9542-3C9C23026DC1}" type="slidenum">
              <a:rPr lang="en-US" smtClean="0"/>
              <a:t>‹#›</a:t>
            </a:fld>
            <a:endParaRPr lang="en-US"/>
          </a:p>
        </p:txBody>
      </p:sp>
    </p:spTree>
    <p:extLst>
      <p:ext uri="{BB962C8B-B14F-4D97-AF65-F5344CB8AC3E}">
        <p14:creationId xmlns:p14="http://schemas.microsoft.com/office/powerpoint/2010/main" val="38962985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845E8B9-4EF1-43F3-A8E9-4D86FD310865}" type="datetimeFigureOut">
              <a:rPr lang="en-US" smtClean="0"/>
              <a:t>3/14/2018</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7E76DFB-3A9A-4ED8-9542-3C9C23026DC1}" type="slidenum">
              <a:rPr lang="en-US" smtClean="0"/>
              <a:t>‹#›</a:t>
            </a:fld>
            <a:endParaRPr lang="en-US"/>
          </a:p>
        </p:txBody>
      </p:sp>
    </p:spTree>
    <p:extLst>
      <p:ext uri="{BB962C8B-B14F-4D97-AF65-F5344CB8AC3E}">
        <p14:creationId xmlns:p14="http://schemas.microsoft.com/office/powerpoint/2010/main" val="8491651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845E8B9-4EF1-43F3-A8E9-4D86FD310865}" type="datetimeFigureOut">
              <a:rPr lang="en-US" smtClean="0"/>
              <a:t>3/14/2018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E76DFB-3A9A-4ED8-9542-3C9C23026DC1}" type="slidenum">
              <a:rPr lang="en-US" smtClean="0"/>
              <a:t>‹#›</a:t>
            </a:fld>
            <a:endParaRPr lang="en-US"/>
          </a:p>
        </p:txBody>
      </p:sp>
    </p:spTree>
    <p:extLst>
      <p:ext uri="{BB962C8B-B14F-4D97-AF65-F5344CB8AC3E}">
        <p14:creationId xmlns:p14="http://schemas.microsoft.com/office/powerpoint/2010/main" val="344498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845E8B9-4EF1-43F3-A8E9-4D86FD310865}" type="datetimeFigureOut">
              <a:rPr lang="en-US" smtClean="0"/>
              <a:t>3/14/2018</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7E76DFB-3A9A-4ED8-9542-3C9C23026DC1}"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81095"/>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image" Target="../media/image10.jpe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4.jpe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3.jpeg"/><Relationship Id="rId7" Type="http://schemas.openxmlformats.org/officeDocument/2006/relationships/image" Target="../media/image27.pn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gif"/></Relationships>
</file>

<file path=ppt/slides/_rels/slide37.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2.jpeg"/><Relationship Id="rId7" Type="http://schemas.openxmlformats.org/officeDocument/2006/relationships/image" Target="../media/image28.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gif"/><Relationship Id="rId10" Type="http://schemas.openxmlformats.org/officeDocument/2006/relationships/image" Target="../media/image27.png"/><Relationship Id="rId4" Type="http://schemas.openxmlformats.org/officeDocument/2006/relationships/image" Target="../media/image23.jpeg"/><Relationship Id="rId9" Type="http://schemas.openxmlformats.org/officeDocument/2006/relationships/image" Target="../media/image26.png"/></Relationships>
</file>

<file path=ppt/slides/_rels/slide38.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2.jpeg"/><Relationship Id="rId7" Type="http://schemas.openxmlformats.org/officeDocument/2006/relationships/image" Target="../media/image28.png"/><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gif"/><Relationship Id="rId10" Type="http://schemas.openxmlformats.org/officeDocument/2006/relationships/image" Target="../media/image27.png"/><Relationship Id="rId4" Type="http://schemas.openxmlformats.org/officeDocument/2006/relationships/image" Target="../media/image23.jpeg"/><Relationship Id="rId9" Type="http://schemas.openxmlformats.org/officeDocument/2006/relationships/image" Target="../media/image26.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AC836-1186-4886-9492-F95EA8FE28F8}"/>
              </a:ext>
            </a:extLst>
          </p:cNvPr>
          <p:cNvSpPr>
            <a:spLocks noGrp="1"/>
          </p:cNvSpPr>
          <p:nvPr>
            <p:ph type="ctrTitle"/>
          </p:nvPr>
        </p:nvSpPr>
        <p:spPr/>
        <p:txBody>
          <a:bodyPr/>
          <a:lstStyle/>
          <a:p>
            <a:r>
              <a:rPr lang="en-US" dirty="0"/>
              <a:t>How to be Dangerous with OpenID Connect</a:t>
            </a:r>
          </a:p>
        </p:txBody>
      </p:sp>
      <p:sp>
        <p:nvSpPr>
          <p:cNvPr id="3" name="Subtitle 2">
            <a:extLst>
              <a:ext uri="{FF2B5EF4-FFF2-40B4-BE49-F238E27FC236}">
                <a16:creationId xmlns:a16="http://schemas.microsoft.com/office/drawing/2014/main" id="{D50E4011-29B3-4582-96DF-9ACAFAAA7A7E}"/>
              </a:ext>
            </a:extLst>
          </p:cNvPr>
          <p:cNvSpPr>
            <a:spLocks noGrp="1"/>
          </p:cNvSpPr>
          <p:nvPr>
            <p:ph type="subTitle" idx="1"/>
          </p:nvPr>
        </p:nvSpPr>
        <p:spPr/>
        <p:txBody>
          <a:bodyPr/>
          <a:lstStyle/>
          <a:p>
            <a:r>
              <a:rPr lang="en-US"/>
              <a:t>Mark Lopez</a:t>
            </a:r>
            <a:endParaRPr lang="en-US" dirty="0"/>
          </a:p>
        </p:txBody>
      </p:sp>
      <p:pic>
        <p:nvPicPr>
          <p:cNvPr id="4" name="Picture 3">
            <a:extLst>
              <a:ext uri="{FF2B5EF4-FFF2-40B4-BE49-F238E27FC236}">
                <a16:creationId xmlns:a16="http://schemas.microsoft.com/office/drawing/2014/main" id="{C49ABC36-F6E9-4CAE-8AB7-D54FA5455B0E}"/>
              </a:ext>
            </a:extLst>
          </p:cNvPr>
          <p:cNvPicPr>
            <a:picLocks noChangeAspect="1"/>
          </p:cNvPicPr>
          <p:nvPr/>
        </p:nvPicPr>
        <p:blipFill>
          <a:blip r:embed="rId3"/>
          <a:stretch>
            <a:fillRect/>
          </a:stretch>
        </p:blipFill>
        <p:spPr>
          <a:xfrm>
            <a:off x="9279731" y="5521833"/>
            <a:ext cx="1875949" cy="577215"/>
          </a:xfrm>
          <a:prstGeom prst="rect">
            <a:avLst/>
          </a:prstGeom>
        </p:spPr>
      </p:pic>
    </p:spTree>
    <p:extLst>
      <p:ext uri="{BB962C8B-B14F-4D97-AF65-F5344CB8AC3E}">
        <p14:creationId xmlns:p14="http://schemas.microsoft.com/office/powerpoint/2010/main" val="39852207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16943-EC5E-4BCD-AF3A-892FD063BAAC}"/>
              </a:ext>
            </a:extLst>
          </p:cNvPr>
          <p:cNvSpPr>
            <a:spLocks noGrp="1"/>
          </p:cNvSpPr>
          <p:nvPr>
            <p:ph type="title"/>
          </p:nvPr>
        </p:nvSpPr>
        <p:spPr/>
        <p:txBody>
          <a:bodyPr>
            <a:normAutofit/>
          </a:bodyPr>
          <a:lstStyle/>
          <a:p>
            <a:r>
              <a:rPr lang="en-US" sz="4400" dirty="0"/>
              <a:t>A superset of </a:t>
            </a:r>
            <a:r>
              <a:rPr lang="en-US" sz="4400" b="1" dirty="0"/>
              <a:t>OAuth 2.0 </a:t>
            </a:r>
            <a:r>
              <a:rPr lang="en-US" sz="4400" dirty="0"/>
              <a:t>to enable </a:t>
            </a:r>
            <a:r>
              <a:rPr lang="en-US" sz="4400" b="1" dirty="0"/>
              <a:t>Clients</a:t>
            </a:r>
            <a:r>
              <a:rPr lang="en-US" sz="4400" dirty="0"/>
              <a:t> </a:t>
            </a:r>
            <a:r>
              <a:rPr lang="en-US" sz="4400" b="1" dirty="0"/>
              <a:t>to map an Identity</a:t>
            </a:r>
            <a:r>
              <a:rPr lang="en-US" sz="4400" dirty="0"/>
              <a:t> to an </a:t>
            </a:r>
            <a:r>
              <a:rPr lang="en-US" sz="4400" b="1" dirty="0"/>
              <a:t>End-User </a:t>
            </a:r>
            <a:r>
              <a:rPr lang="en-US" sz="4400" dirty="0"/>
              <a:t>using a </a:t>
            </a:r>
            <a:r>
              <a:rPr lang="en-US" sz="4400" b="1" dirty="0"/>
              <a:t>Trusted party</a:t>
            </a:r>
            <a:r>
              <a:rPr lang="en-US" sz="4400" dirty="0"/>
              <a:t>.</a:t>
            </a:r>
          </a:p>
        </p:txBody>
      </p:sp>
      <p:sp>
        <p:nvSpPr>
          <p:cNvPr id="4" name="Subtitle 3">
            <a:extLst>
              <a:ext uri="{FF2B5EF4-FFF2-40B4-BE49-F238E27FC236}">
                <a16:creationId xmlns:a16="http://schemas.microsoft.com/office/drawing/2014/main" id="{62395412-EEDE-4D78-A0E7-DD1A579E6E4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535493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16943-EC5E-4BCD-AF3A-892FD063BAAC}"/>
              </a:ext>
            </a:extLst>
          </p:cNvPr>
          <p:cNvSpPr>
            <a:spLocks noGrp="1"/>
          </p:cNvSpPr>
          <p:nvPr>
            <p:ph type="title"/>
          </p:nvPr>
        </p:nvSpPr>
        <p:spPr/>
        <p:txBody>
          <a:bodyPr>
            <a:normAutofit/>
          </a:bodyPr>
          <a:lstStyle/>
          <a:p>
            <a:r>
              <a:rPr lang="en-US" sz="4400" dirty="0"/>
              <a:t>A superset of </a:t>
            </a:r>
            <a:r>
              <a:rPr lang="en-US" sz="4400" b="1" dirty="0">
                <a:solidFill>
                  <a:srgbClr val="FF0000"/>
                </a:solidFill>
              </a:rPr>
              <a:t>OAuth 2.0 </a:t>
            </a:r>
            <a:r>
              <a:rPr lang="en-US" sz="4400" dirty="0"/>
              <a:t>to enable Clients to map an Identity to an End-User using a Trusted party.</a:t>
            </a:r>
          </a:p>
        </p:txBody>
      </p:sp>
      <p:sp>
        <p:nvSpPr>
          <p:cNvPr id="4" name="Subtitle 3">
            <a:extLst>
              <a:ext uri="{FF2B5EF4-FFF2-40B4-BE49-F238E27FC236}">
                <a16:creationId xmlns:a16="http://schemas.microsoft.com/office/drawing/2014/main" id="{62395412-EEDE-4D78-A0E7-DD1A579E6E4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6773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4" name="Picture 6" descr="Related image">
            <a:extLst>
              <a:ext uri="{FF2B5EF4-FFF2-40B4-BE49-F238E27FC236}">
                <a16:creationId xmlns:a16="http://schemas.microsoft.com/office/drawing/2014/main" id="{B3D1E828-E2E5-4C7B-81AC-A6F94B18C37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8343941" y="2467679"/>
            <a:ext cx="2880360" cy="192264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upload.wikimedia.org/wikipedia/commons/thumb/6/62/Locks_CPK.jpg/220px-Locks_CPK.jpg">
            <a:extLst>
              <a:ext uri="{FF2B5EF4-FFF2-40B4-BE49-F238E27FC236}">
                <a16:creationId xmlns:a16="http://schemas.microsoft.com/office/drawing/2014/main" id="{AF3CBC6B-D035-4A39-8CBA-21CD72B7039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4647976" y="1295907"/>
            <a:ext cx="2880360" cy="42672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ttps://upload.wikimedia.org/wikipedia/commons/thumb/1/14/Iron_Lock_from_Sirpur_Excavation_%283%29.jpg/220px-Iron_Lock_from_Sirpur_Excavation_%283%29.jpg">
            <a:extLst>
              <a:ext uri="{FF2B5EF4-FFF2-40B4-BE49-F238E27FC236}">
                <a16:creationId xmlns:a16="http://schemas.microsoft.com/office/drawing/2014/main" id="{6C679454-C941-47B4-8C85-F00F2F3CC1A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a:stretch/>
        </p:blipFill>
        <p:spPr bwMode="auto">
          <a:xfrm>
            <a:off x="953288" y="1269687"/>
            <a:ext cx="2879083" cy="43186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68333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7B9E020-0C0C-456C-B26E-E4FCEE97F5D1}"/>
              </a:ext>
            </a:extLst>
          </p:cNvPr>
          <p:cNvPicPr>
            <a:picLocks noChangeAspect="1"/>
          </p:cNvPicPr>
          <p:nvPr/>
        </p:nvPicPr>
        <p:blipFill>
          <a:blip r:embed="rId3"/>
          <a:stretch>
            <a:fillRect/>
          </a:stretch>
        </p:blipFill>
        <p:spPr>
          <a:xfrm>
            <a:off x="6308034" y="321734"/>
            <a:ext cx="5021159" cy="5550249"/>
          </a:xfrm>
          <a:prstGeom prst="rect">
            <a:avLst/>
          </a:prstGeom>
        </p:spPr>
      </p:pic>
      <p:pic>
        <p:nvPicPr>
          <p:cNvPr id="6" name="Picture 5">
            <a:extLst>
              <a:ext uri="{FF2B5EF4-FFF2-40B4-BE49-F238E27FC236}">
                <a16:creationId xmlns:a16="http://schemas.microsoft.com/office/drawing/2014/main" id="{394ABA3C-4974-439C-8958-69C0960102F6}"/>
              </a:ext>
            </a:extLst>
          </p:cNvPr>
          <p:cNvPicPr>
            <a:picLocks noChangeAspect="1"/>
          </p:cNvPicPr>
          <p:nvPr/>
        </p:nvPicPr>
        <p:blipFill>
          <a:blip r:embed="rId4"/>
          <a:stretch>
            <a:fillRect/>
          </a:stretch>
        </p:blipFill>
        <p:spPr>
          <a:xfrm>
            <a:off x="457201" y="4150768"/>
            <a:ext cx="5426764" cy="1721215"/>
          </a:xfrm>
          <a:prstGeom prst="rect">
            <a:avLst/>
          </a:prstGeom>
        </p:spPr>
      </p:pic>
      <p:pic>
        <p:nvPicPr>
          <p:cNvPr id="3074" name="Picture 2" descr="Related image">
            <a:extLst>
              <a:ext uri="{FF2B5EF4-FFF2-40B4-BE49-F238E27FC236}">
                <a16:creationId xmlns:a16="http://schemas.microsoft.com/office/drawing/2014/main" id="{4E0E827B-E458-46E9-A15E-D1DCB095455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2547" y="321734"/>
            <a:ext cx="4336074" cy="29051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17568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52A7BAB7-6945-4615-80DA-7111D90C0D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917265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AFBCD263-7047-4F82-8E73-0B04278482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0765659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7F43BBA-753A-4B0B-A848-E1C7F3142D3A}"/>
              </a:ext>
            </a:extLst>
          </p:cNvPr>
          <p:cNvSpPr txBox="1"/>
          <p:nvPr/>
        </p:nvSpPr>
        <p:spPr>
          <a:xfrm>
            <a:off x="6837912" y="2014258"/>
            <a:ext cx="4799257" cy="2308324"/>
          </a:xfrm>
          <a:prstGeom prst="rect">
            <a:avLst/>
          </a:prstGeom>
          <a:noFill/>
        </p:spPr>
        <p:txBody>
          <a:bodyPr wrap="square" rtlCol="0" anchor="t">
            <a:spAutoFit/>
          </a:bodyPr>
          <a:lstStyle/>
          <a:p>
            <a:pPr marL="285750" indent="-285750">
              <a:buFont typeface="Arial" panose="020B0604020202020204" pitchFamily="34" charset="0"/>
              <a:buChar char="•"/>
            </a:pPr>
            <a:r>
              <a:rPr lang="en-US" sz="3600" dirty="0"/>
              <a:t>Not scalable</a:t>
            </a:r>
          </a:p>
          <a:p>
            <a:pPr marL="285750" indent="-285750">
              <a:buFont typeface="Arial" panose="020B0604020202020204" pitchFamily="34" charset="0"/>
              <a:buChar char="•"/>
            </a:pPr>
            <a:r>
              <a:rPr lang="en-US" sz="3600" dirty="0"/>
              <a:t>Complicated</a:t>
            </a:r>
          </a:p>
          <a:p>
            <a:pPr marL="285750" indent="-285750">
              <a:buFont typeface="Arial" panose="020B0604020202020204" pitchFamily="34" charset="0"/>
              <a:buChar char="•"/>
            </a:pPr>
            <a:r>
              <a:rPr lang="en-US" sz="3600" dirty="0"/>
              <a:t>Different systems have user’s password</a:t>
            </a:r>
            <a:endParaRPr lang="en-US" sz="3600" dirty="0">
              <a:cs typeface="Calibri"/>
            </a:endParaRPr>
          </a:p>
        </p:txBody>
      </p:sp>
      <p:pic>
        <p:nvPicPr>
          <p:cNvPr id="2" name="Picture 1">
            <a:extLst>
              <a:ext uri="{FF2B5EF4-FFF2-40B4-BE49-F238E27FC236}">
                <a16:creationId xmlns:a16="http://schemas.microsoft.com/office/drawing/2014/main" id="{6A3A3EB7-6D0B-46A0-964B-25780D76039C}"/>
              </a:ext>
            </a:extLst>
          </p:cNvPr>
          <p:cNvPicPr>
            <a:picLocks noChangeAspect="1"/>
          </p:cNvPicPr>
          <p:nvPr/>
        </p:nvPicPr>
        <p:blipFill>
          <a:blip r:embed="rId3"/>
          <a:stretch>
            <a:fillRect/>
          </a:stretch>
        </p:blipFill>
        <p:spPr>
          <a:xfrm>
            <a:off x="1055214" y="264653"/>
            <a:ext cx="5539810" cy="5807534"/>
          </a:xfrm>
          <a:prstGeom prst="rect">
            <a:avLst/>
          </a:prstGeom>
        </p:spPr>
      </p:pic>
    </p:spTree>
    <p:extLst>
      <p:ext uri="{BB962C8B-B14F-4D97-AF65-F5344CB8AC3E}">
        <p14:creationId xmlns:p14="http://schemas.microsoft.com/office/powerpoint/2010/main" val="10987171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52D49D83-192D-4672-A22D-B7DF972E0F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0790B126-9C78-4355-AE8F-BC38072D4553}"/>
              </a:ext>
            </a:extLst>
          </p:cNvPr>
          <p:cNvSpPr txBox="1"/>
          <p:nvPr/>
        </p:nvSpPr>
        <p:spPr>
          <a:xfrm>
            <a:off x="4608164" y="1462006"/>
            <a:ext cx="2746092" cy="584775"/>
          </a:xfrm>
          <a:prstGeom prst="rect">
            <a:avLst/>
          </a:prstGeom>
          <a:noFill/>
        </p:spPr>
        <p:txBody>
          <a:bodyPr wrap="square" rtlCol="0">
            <a:spAutoFit/>
          </a:bodyPr>
          <a:lstStyle/>
          <a:p>
            <a:pPr algn="ctr"/>
            <a:r>
              <a:rPr lang="en-US" sz="3200" kern="1200" dirty="0">
                <a:solidFill>
                  <a:schemeClr val="tx1"/>
                </a:solidFill>
                <a:latin typeface="+mn-lt"/>
                <a:ea typeface="+mn-ea"/>
                <a:cs typeface="+mn-cs"/>
              </a:rPr>
              <a:t>OAuth 2.0</a:t>
            </a:r>
          </a:p>
        </p:txBody>
      </p:sp>
    </p:spTree>
    <p:extLst>
      <p:ext uri="{BB962C8B-B14F-4D97-AF65-F5344CB8AC3E}">
        <p14:creationId xmlns:p14="http://schemas.microsoft.com/office/powerpoint/2010/main" val="2164652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6414F0-9F1B-4728-A6EC-D0A25B4B31B5}"/>
              </a:ext>
            </a:extLst>
          </p:cNvPr>
          <p:cNvSpPr>
            <a:spLocks noGrp="1"/>
          </p:cNvSpPr>
          <p:nvPr>
            <p:ph type="title"/>
          </p:nvPr>
        </p:nvSpPr>
        <p:spPr/>
        <p:txBody>
          <a:bodyPr/>
          <a:lstStyle/>
          <a:p>
            <a:r>
              <a:rPr lang="en-US" dirty="0"/>
              <a:t>OAuth 2.0</a:t>
            </a:r>
          </a:p>
        </p:txBody>
      </p:sp>
      <p:sp>
        <p:nvSpPr>
          <p:cNvPr id="5" name="Content Placeholder 4">
            <a:extLst>
              <a:ext uri="{FF2B5EF4-FFF2-40B4-BE49-F238E27FC236}">
                <a16:creationId xmlns:a16="http://schemas.microsoft.com/office/drawing/2014/main" id="{791DAC7F-82D0-4449-8BCA-6FDEF65102E4}"/>
              </a:ext>
            </a:extLst>
          </p:cNvPr>
          <p:cNvSpPr>
            <a:spLocks noGrp="1"/>
          </p:cNvSpPr>
          <p:nvPr>
            <p:ph idx="1"/>
          </p:nvPr>
        </p:nvSpPr>
        <p:spPr/>
        <p:txBody>
          <a:bodyPr vert="horz" lIns="91440" tIns="45720" rIns="91440" bIns="45720" rtlCol="0" anchor="t">
            <a:normAutofit/>
          </a:bodyPr>
          <a:lstStyle/>
          <a:p>
            <a:r>
              <a:rPr lang="en-US" dirty="0"/>
              <a:t>A Framework</a:t>
            </a:r>
          </a:p>
          <a:p>
            <a:pPr lvl="1"/>
            <a:r>
              <a:rPr lang="en-US" dirty="0"/>
              <a:t>Allows systems to gain limited access to resources</a:t>
            </a:r>
          </a:p>
          <a:p>
            <a:r>
              <a:rPr lang="en-US" dirty="0"/>
              <a:t>Authorization Only</a:t>
            </a:r>
          </a:p>
          <a:p>
            <a:pPr lvl="1"/>
            <a:r>
              <a:rPr lang="en-US" dirty="0"/>
              <a:t>Cannot provide authentication</a:t>
            </a:r>
            <a:endParaRPr lang="en-US" dirty="0">
              <a:cs typeface="Calibri"/>
            </a:endParaRPr>
          </a:p>
          <a:p>
            <a:r>
              <a:rPr lang="en-US" dirty="0"/>
              <a:t>OIDC builds on OAuth 2.0</a:t>
            </a:r>
          </a:p>
          <a:p>
            <a:pPr lvl="1"/>
            <a:r>
              <a:rPr lang="en-US" dirty="0"/>
              <a:t>Provides identity/authentication</a:t>
            </a:r>
            <a:endParaRPr lang="en-US" dirty="0">
              <a:cs typeface="Calibri"/>
            </a:endParaRPr>
          </a:p>
          <a:p>
            <a:pPr lvl="1"/>
            <a:r>
              <a:rPr lang="en-US" dirty="0"/>
              <a:t>Redefines requirements</a:t>
            </a:r>
          </a:p>
          <a:p>
            <a:pPr lvl="1"/>
            <a:r>
              <a:rPr lang="en-US" dirty="0"/>
              <a:t>Adds new features</a:t>
            </a:r>
          </a:p>
          <a:p>
            <a:pPr lvl="1"/>
            <a:r>
              <a:rPr lang="en-US" dirty="0"/>
              <a:t>Still have OAuth 2.0, e.g.</a:t>
            </a:r>
          </a:p>
          <a:p>
            <a:pPr lvl="2"/>
            <a:r>
              <a:rPr lang="en-US" dirty="0" err="1"/>
              <a:t>access_token</a:t>
            </a:r>
            <a:endParaRPr lang="en-US" dirty="0"/>
          </a:p>
          <a:p>
            <a:endParaRPr lang="en-US" dirty="0"/>
          </a:p>
          <a:p>
            <a:endParaRPr lang="en-US" dirty="0"/>
          </a:p>
          <a:p>
            <a:endParaRPr lang="en-US" dirty="0"/>
          </a:p>
        </p:txBody>
      </p:sp>
      <p:pic>
        <p:nvPicPr>
          <p:cNvPr id="3074" name="Picture 2" descr="Image result for key">
            <a:extLst>
              <a:ext uri="{FF2B5EF4-FFF2-40B4-BE49-F238E27FC236}">
                <a16:creationId xmlns:a16="http://schemas.microsoft.com/office/drawing/2014/main" id="{D4FF4471-CAC3-4445-A70F-426EB06039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2964" y="2051690"/>
            <a:ext cx="4602716" cy="3068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18217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16943-EC5E-4BCD-AF3A-892FD063BAAC}"/>
              </a:ext>
            </a:extLst>
          </p:cNvPr>
          <p:cNvSpPr>
            <a:spLocks noGrp="1"/>
          </p:cNvSpPr>
          <p:nvPr>
            <p:ph type="title"/>
          </p:nvPr>
        </p:nvSpPr>
        <p:spPr/>
        <p:txBody>
          <a:bodyPr>
            <a:normAutofit/>
          </a:bodyPr>
          <a:lstStyle/>
          <a:p>
            <a:r>
              <a:rPr lang="en-US" sz="4400" dirty="0"/>
              <a:t>A superset of OAuth 2.0 to enable Clients to map an Identity to an </a:t>
            </a:r>
            <a:r>
              <a:rPr lang="en-US" sz="4400" b="1" dirty="0">
                <a:solidFill>
                  <a:srgbClr val="FF0000"/>
                </a:solidFill>
              </a:rPr>
              <a:t>End-User</a:t>
            </a:r>
            <a:r>
              <a:rPr lang="en-US" sz="4400" dirty="0"/>
              <a:t> using a Trusted party.</a:t>
            </a:r>
          </a:p>
        </p:txBody>
      </p:sp>
      <p:sp>
        <p:nvSpPr>
          <p:cNvPr id="4" name="Subtitle 3">
            <a:extLst>
              <a:ext uri="{FF2B5EF4-FFF2-40B4-BE49-F238E27FC236}">
                <a16:creationId xmlns:a16="http://schemas.microsoft.com/office/drawing/2014/main" id="{62395412-EEDE-4D78-A0E7-DD1A579E6E4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34397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D19FF-6125-4B3C-BEC5-AEF81C5FF354}"/>
              </a:ext>
            </a:extLst>
          </p:cNvPr>
          <p:cNvSpPr>
            <a:spLocks noGrp="1"/>
          </p:cNvSpPr>
          <p:nvPr>
            <p:ph type="title"/>
          </p:nvPr>
        </p:nvSpPr>
        <p:spPr/>
        <p:txBody>
          <a:bodyPr/>
          <a:lstStyle/>
          <a:p>
            <a:r>
              <a:rPr lang="en-US" dirty="0"/>
              <a:t>Who Am I?</a:t>
            </a:r>
          </a:p>
        </p:txBody>
      </p:sp>
      <p:pic>
        <p:nvPicPr>
          <p:cNvPr id="1026" name="Picture 2" descr="https://www.mvpmix.com/Content/images/speaker/2018/dallas/mark-lopez.jpg">
            <a:extLst>
              <a:ext uri="{FF2B5EF4-FFF2-40B4-BE49-F238E27FC236}">
                <a16:creationId xmlns:a16="http://schemas.microsoft.com/office/drawing/2014/main" id="{633A5ED3-B6AA-43C9-9593-65171CEC1A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30051" y="1468342"/>
            <a:ext cx="1922026" cy="258955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7009166F-E851-4A49-AC81-D7E0BD2420B7}"/>
              </a:ext>
            </a:extLst>
          </p:cNvPr>
          <p:cNvSpPr/>
          <p:nvPr/>
        </p:nvSpPr>
        <p:spPr>
          <a:xfrm>
            <a:off x="1369353" y="4494063"/>
            <a:ext cx="2104615" cy="646331"/>
          </a:xfrm>
          <a:prstGeom prst="rect">
            <a:avLst/>
          </a:prstGeom>
        </p:spPr>
        <p:txBody>
          <a:bodyPr wrap="none">
            <a:spAutoFit/>
          </a:bodyPr>
          <a:lstStyle/>
          <a:p>
            <a:r>
              <a:rPr lang="en-US" dirty="0"/>
              <a:t>github.com/</a:t>
            </a:r>
            <a:r>
              <a:rPr lang="en-US" dirty="0" err="1"/>
              <a:t>Silvenga</a:t>
            </a:r>
            <a:endParaRPr lang="en-US" dirty="0"/>
          </a:p>
          <a:p>
            <a:r>
              <a:rPr lang="en-US" dirty="0"/>
              <a:t>Silvenga.com</a:t>
            </a:r>
          </a:p>
        </p:txBody>
      </p:sp>
      <p:pic>
        <p:nvPicPr>
          <p:cNvPr id="4" name="Picture 3">
            <a:extLst>
              <a:ext uri="{FF2B5EF4-FFF2-40B4-BE49-F238E27FC236}">
                <a16:creationId xmlns:a16="http://schemas.microsoft.com/office/drawing/2014/main" id="{C0D78A77-ADAE-46D5-8B5A-7CC8D96FC6A4}"/>
              </a:ext>
            </a:extLst>
          </p:cNvPr>
          <p:cNvPicPr>
            <a:picLocks noChangeAspect="1"/>
          </p:cNvPicPr>
          <p:nvPr/>
        </p:nvPicPr>
        <p:blipFill>
          <a:blip r:embed="rId4"/>
          <a:stretch>
            <a:fillRect/>
          </a:stretch>
        </p:blipFill>
        <p:spPr>
          <a:xfrm>
            <a:off x="1122857" y="4580743"/>
            <a:ext cx="246496" cy="236485"/>
          </a:xfrm>
          <a:prstGeom prst="rect">
            <a:avLst/>
          </a:prstGeom>
        </p:spPr>
      </p:pic>
      <p:pic>
        <p:nvPicPr>
          <p:cNvPr id="6" name="Graphic 5">
            <a:extLst>
              <a:ext uri="{FF2B5EF4-FFF2-40B4-BE49-F238E27FC236}">
                <a16:creationId xmlns:a16="http://schemas.microsoft.com/office/drawing/2014/main" id="{ACC272EE-713A-4037-9C2B-E1FED76C1BC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22857" y="4855563"/>
            <a:ext cx="246496" cy="246496"/>
          </a:xfrm>
          <a:prstGeom prst="rect">
            <a:avLst/>
          </a:prstGeom>
        </p:spPr>
      </p:pic>
    </p:spTree>
    <p:extLst>
      <p:ext uri="{BB962C8B-B14F-4D97-AF65-F5344CB8AC3E}">
        <p14:creationId xmlns:p14="http://schemas.microsoft.com/office/powerpoint/2010/main" val="2088194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1479F1-3632-4C72-AE81-17B73A7B9541}"/>
              </a:ext>
            </a:extLst>
          </p:cNvPr>
          <p:cNvSpPr>
            <a:spLocks noGrp="1"/>
          </p:cNvSpPr>
          <p:nvPr>
            <p:ph type="title"/>
          </p:nvPr>
        </p:nvSpPr>
        <p:spPr>
          <a:xfrm>
            <a:off x="1097280" y="286603"/>
            <a:ext cx="10058400" cy="1450757"/>
          </a:xfrm>
        </p:spPr>
        <p:txBody>
          <a:bodyPr/>
          <a:lstStyle/>
          <a:p>
            <a:r>
              <a:rPr lang="en-US" dirty="0"/>
              <a:t>End-User</a:t>
            </a:r>
          </a:p>
        </p:txBody>
      </p:sp>
      <p:sp>
        <p:nvSpPr>
          <p:cNvPr id="5" name="Content Placeholder 4">
            <a:extLst>
              <a:ext uri="{FF2B5EF4-FFF2-40B4-BE49-F238E27FC236}">
                <a16:creationId xmlns:a16="http://schemas.microsoft.com/office/drawing/2014/main" id="{3016BEFE-C70B-480E-9F06-0708F0124863}"/>
              </a:ext>
            </a:extLst>
          </p:cNvPr>
          <p:cNvSpPr>
            <a:spLocks noGrp="1"/>
          </p:cNvSpPr>
          <p:nvPr>
            <p:ph idx="1"/>
          </p:nvPr>
        </p:nvSpPr>
        <p:spPr>
          <a:xfrm>
            <a:off x="1097280" y="1845734"/>
            <a:ext cx="10058400" cy="4023360"/>
          </a:xfrm>
        </p:spPr>
        <p:txBody>
          <a:bodyPr/>
          <a:lstStyle/>
          <a:p>
            <a:r>
              <a:rPr lang="en-US" dirty="0"/>
              <a:t>Human</a:t>
            </a:r>
          </a:p>
          <a:p>
            <a:r>
              <a:rPr lang="en-US" dirty="0"/>
              <a:t>Also known as the Resource Owner </a:t>
            </a:r>
          </a:p>
        </p:txBody>
      </p:sp>
      <p:pic>
        <p:nvPicPr>
          <p:cNvPr id="2050" name="Picture 2" descr="Image result for meme human">
            <a:extLst>
              <a:ext uri="{FF2B5EF4-FFF2-40B4-BE49-F238E27FC236}">
                <a16:creationId xmlns:a16="http://schemas.microsoft.com/office/drawing/2014/main" id="{5338D20E-B69F-4CFD-9B91-137BA439D0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3180" y="2204692"/>
            <a:ext cx="4762500" cy="3933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75011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16943-EC5E-4BCD-AF3A-892FD063BAAC}"/>
              </a:ext>
            </a:extLst>
          </p:cNvPr>
          <p:cNvSpPr>
            <a:spLocks noGrp="1"/>
          </p:cNvSpPr>
          <p:nvPr>
            <p:ph type="title"/>
          </p:nvPr>
        </p:nvSpPr>
        <p:spPr/>
        <p:txBody>
          <a:bodyPr>
            <a:normAutofit/>
          </a:bodyPr>
          <a:lstStyle/>
          <a:p>
            <a:r>
              <a:rPr lang="en-US" sz="4400" dirty="0"/>
              <a:t>A superset of OAuth 2.0 to enable </a:t>
            </a:r>
            <a:r>
              <a:rPr lang="en-US" sz="4400" b="1" dirty="0">
                <a:solidFill>
                  <a:srgbClr val="FF0000"/>
                </a:solidFill>
              </a:rPr>
              <a:t>Clients</a:t>
            </a:r>
            <a:r>
              <a:rPr lang="en-US" sz="4400" dirty="0"/>
              <a:t> to map an Identity to an End-User using a Trusted party.</a:t>
            </a:r>
          </a:p>
        </p:txBody>
      </p:sp>
      <p:sp>
        <p:nvSpPr>
          <p:cNvPr id="4" name="Subtitle 3">
            <a:extLst>
              <a:ext uri="{FF2B5EF4-FFF2-40B4-BE49-F238E27FC236}">
                <a16:creationId xmlns:a16="http://schemas.microsoft.com/office/drawing/2014/main" id="{62395412-EEDE-4D78-A0E7-DD1A579E6E4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665810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EAFAE1-1EA5-494D-A749-B3A62AAC1065}"/>
              </a:ext>
            </a:extLst>
          </p:cNvPr>
          <p:cNvSpPr>
            <a:spLocks noGrp="1"/>
          </p:cNvSpPr>
          <p:nvPr>
            <p:ph type="title"/>
          </p:nvPr>
        </p:nvSpPr>
        <p:spPr/>
        <p:txBody>
          <a:bodyPr/>
          <a:lstStyle/>
          <a:p>
            <a:r>
              <a:rPr lang="en-US" dirty="0"/>
              <a:t>Clients</a:t>
            </a:r>
          </a:p>
        </p:txBody>
      </p:sp>
      <p:sp>
        <p:nvSpPr>
          <p:cNvPr id="5" name="Content Placeholder 4">
            <a:extLst>
              <a:ext uri="{FF2B5EF4-FFF2-40B4-BE49-F238E27FC236}">
                <a16:creationId xmlns:a16="http://schemas.microsoft.com/office/drawing/2014/main" id="{3309F000-964B-4533-8B13-B702CAD7DFB1}"/>
              </a:ext>
            </a:extLst>
          </p:cNvPr>
          <p:cNvSpPr>
            <a:spLocks noGrp="1"/>
          </p:cNvSpPr>
          <p:nvPr>
            <p:ph idx="1"/>
          </p:nvPr>
        </p:nvSpPr>
        <p:spPr>
          <a:xfrm>
            <a:off x="1097280" y="1845734"/>
            <a:ext cx="10058400" cy="4023360"/>
          </a:xfrm>
        </p:spPr>
        <p:txBody>
          <a:bodyPr/>
          <a:lstStyle/>
          <a:p>
            <a:r>
              <a:rPr lang="en-US" dirty="0"/>
              <a:t>Clients are given a Client Id (</a:t>
            </a:r>
            <a:r>
              <a:rPr lang="en-US" dirty="0" err="1"/>
              <a:t>client_id</a:t>
            </a:r>
            <a:r>
              <a:rPr lang="en-US" dirty="0"/>
              <a:t>)</a:t>
            </a:r>
          </a:p>
          <a:p>
            <a:r>
              <a:rPr lang="en-US" dirty="0"/>
              <a:t>Optionally given client secret (</a:t>
            </a:r>
            <a:r>
              <a:rPr lang="en-US" dirty="0" err="1"/>
              <a:t>client_secret</a:t>
            </a:r>
            <a:r>
              <a:rPr lang="en-US" dirty="0"/>
              <a:t>)</a:t>
            </a:r>
          </a:p>
          <a:p>
            <a:pPr lvl="1"/>
            <a:r>
              <a:rPr lang="en-US" dirty="0"/>
              <a:t>Used by the trusted party to verify </a:t>
            </a:r>
            <a:r>
              <a:rPr lang="en-US"/>
              <a:t>the client</a:t>
            </a:r>
            <a:endParaRPr lang="en-US" dirty="0"/>
          </a:p>
          <a:p>
            <a:r>
              <a:rPr lang="en-US" dirty="0"/>
              <a:t>Relying Party</a:t>
            </a:r>
          </a:p>
          <a:p>
            <a:endParaRPr lang="en-US" dirty="0"/>
          </a:p>
        </p:txBody>
      </p:sp>
      <p:pic>
        <p:nvPicPr>
          <p:cNvPr id="4098" name="Picture 2" descr="Image result for target">
            <a:extLst>
              <a:ext uri="{FF2B5EF4-FFF2-40B4-BE49-F238E27FC236}">
                <a16:creationId xmlns:a16="http://schemas.microsoft.com/office/drawing/2014/main" id="{25B22B36-67B3-431B-B9B9-F4A1CE8EB8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5575" y="2052744"/>
            <a:ext cx="2717031" cy="3609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84514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16943-EC5E-4BCD-AF3A-892FD063BAAC}"/>
              </a:ext>
            </a:extLst>
          </p:cNvPr>
          <p:cNvSpPr>
            <a:spLocks noGrp="1"/>
          </p:cNvSpPr>
          <p:nvPr>
            <p:ph type="title"/>
          </p:nvPr>
        </p:nvSpPr>
        <p:spPr/>
        <p:txBody>
          <a:bodyPr>
            <a:normAutofit/>
          </a:bodyPr>
          <a:lstStyle/>
          <a:p>
            <a:r>
              <a:rPr lang="en-US" sz="4400" dirty="0"/>
              <a:t>A superset of OAuth 2.0 to enable Clients to map an </a:t>
            </a:r>
            <a:r>
              <a:rPr lang="en-US" sz="4400" b="1" dirty="0">
                <a:solidFill>
                  <a:srgbClr val="FF0000"/>
                </a:solidFill>
              </a:rPr>
              <a:t>Identity</a:t>
            </a:r>
            <a:r>
              <a:rPr lang="en-US" sz="4400" dirty="0"/>
              <a:t> to an End-User using a Trusted party.</a:t>
            </a:r>
          </a:p>
        </p:txBody>
      </p:sp>
      <p:sp>
        <p:nvSpPr>
          <p:cNvPr id="4" name="Subtitle 3">
            <a:extLst>
              <a:ext uri="{FF2B5EF4-FFF2-40B4-BE49-F238E27FC236}">
                <a16:creationId xmlns:a16="http://schemas.microsoft.com/office/drawing/2014/main" id="{62395412-EEDE-4D78-A0E7-DD1A579E6E4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20780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0C390E-2134-4E90-9071-25C8D1866DF9}"/>
              </a:ext>
            </a:extLst>
          </p:cNvPr>
          <p:cNvSpPr>
            <a:spLocks noGrp="1"/>
          </p:cNvSpPr>
          <p:nvPr>
            <p:ph type="title"/>
          </p:nvPr>
        </p:nvSpPr>
        <p:spPr/>
        <p:txBody>
          <a:bodyPr/>
          <a:lstStyle/>
          <a:p>
            <a:r>
              <a:rPr lang="en-US" dirty="0"/>
              <a:t>Identity</a:t>
            </a:r>
          </a:p>
        </p:txBody>
      </p:sp>
      <p:sp>
        <p:nvSpPr>
          <p:cNvPr id="5" name="Content Placeholder 4">
            <a:extLst>
              <a:ext uri="{FF2B5EF4-FFF2-40B4-BE49-F238E27FC236}">
                <a16:creationId xmlns:a16="http://schemas.microsoft.com/office/drawing/2014/main" id="{F27D8050-AD85-4DBD-814B-2AB2E9C26876}"/>
              </a:ext>
            </a:extLst>
          </p:cNvPr>
          <p:cNvSpPr>
            <a:spLocks noGrp="1"/>
          </p:cNvSpPr>
          <p:nvPr>
            <p:ph idx="1"/>
          </p:nvPr>
        </p:nvSpPr>
        <p:spPr/>
        <p:txBody>
          <a:bodyPr/>
          <a:lstStyle/>
          <a:p>
            <a:r>
              <a:rPr lang="en-US" dirty="0"/>
              <a:t>A set of information about an End-User</a:t>
            </a:r>
          </a:p>
          <a:p>
            <a:pPr lvl="1"/>
            <a:r>
              <a:rPr lang="en-US" dirty="0"/>
              <a:t>In the form of an identity token (</a:t>
            </a:r>
            <a:r>
              <a:rPr lang="en-US" dirty="0" err="1"/>
              <a:t>id_token</a:t>
            </a:r>
            <a:r>
              <a:rPr lang="en-US" dirty="0"/>
              <a:t>)</a:t>
            </a:r>
          </a:p>
          <a:p>
            <a:r>
              <a:rPr lang="en-US" dirty="0"/>
              <a:t>Protected against modifications/duplication</a:t>
            </a:r>
          </a:p>
          <a:p>
            <a:r>
              <a:rPr lang="en-US" dirty="0"/>
              <a:t>Commonly via JWTs (JSON Web Tokens)</a:t>
            </a:r>
          </a:p>
          <a:p>
            <a:pPr lvl="1"/>
            <a:r>
              <a:rPr lang="en-US" dirty="0"/>
              <a:t>Defined in RFC 7519</a:t>
            </a:r>
          </a:p>
          <a:p>
            <a:pPr lvl="1"/>
            <a:r>
              <a:rPr lang="en-US" dirty="0"/>
              <a:t>Uses JWS (JSON Web Signature), defined in RFC 7515</a:t>
            </a:r>
          </a:p>
          <a:p>
            <a:endParaRPr lang="en-US" dirty="0"/>
          </a:p>
          <a:p>
            <a:endParaRPr lang="en-US" dirty="0"/>
          </a:p>
        </p:txBody>
      </p:sp>
    </p:spTree>
    <p:extLst>
      <p:ext uri="{BB962C8B-B14F-4D97-AF65-F5344CB8AC3E}">
        <p14:creationId xmlns:p14="http://schemas.microsoft.com/office/powerpoint/2010/main" val="4894928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0C390E-2134-4E90-9071-25C8D1866DF9}"/>
              </a:ext>
            </a:extLst>
          </p:cNvPr>
          <p:cNvSpPr>
            <a:spLocks noGrp="1"/>
          </p:cNvSpPr>
          <p:nvPr>
            <p:ph type="title"/>
          </p:nvPr>
        </p:nvSpPr>
        <p:spPr/>
        <p:txBody>
          <a:bodyPr/>
          <a:lstStyle/>
          <a:p>
            <a:r>
              <a:rPr lang="en-US" dirty="0"/>
              <a:t>JWT 101</a:t>
            </a:r>
          </a:p>
        </p:txBody>
      </p:sp>
      <p:sp>
        <p:nvSpPr>
          <p:cNvPr id="6" name="Rectangle 4">
            <a:extLst>
              <a:ext uri="{FF2B5EF4-FFF2-40B4-BE49-F238E27FC236}">
                <a16:creationId xmlns:a16="http://schemas.microsoft.com/office/drawing/2014/main" id="{5ED711D8-9EA7-4E57-A309-E73AD0728E17}"/>
              </a:ext>
            </a:extLst>
          </p:cNvPr>
          <p:cNvSpPr>
            <a:spLocks noChangeArrowheads="1"/>
          </p:cNvSpPr>
          <p:nvPr/>
        </p:nvSpPr>
        <p:spPr bwMode="auto">
          <a:xfrm>
            <a:off x="2482175" y="2505671"/>
            <a:ext cx="7227650" cy="184665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FB015B"/>
                </a:solidFill>
                <a:effectLst/>
                <a:latin typeface="inherit"/>
              </a:rPr>
              <a:t>eyJhbGciOiJIUzI1NiIsInR5cCI6IkpXVCJ9</a:t>
            </a:r>
            <a:r>
              <a:rPr kumimoji="0" lang="en-US" altLang="en-US" sz="2400" b="0" i="0" u="none" strike="noStrike" cap="none" normalizeH="0" baseline="0" dirty="0">
                <a:ln>
                  <a:noFill/>
                </a:ln>
                <a:solidFill>
                  <a:srgbClr val="000000"/>
                </a:solidFill>
                <a:effectLst/>
                <a:latin typeface="inherit"/>
              </a:rPr>
              <a:t>.</a:t>
            </a:r>
            <a:r>
              <a:rPr kumimoji="0" lang="en-US" altLang="en-US" sz="2400" b="0" i="0" u="none" strike="noStrike" cap="none" normalizeH="0" baseline="0" dirty="0">
                <a:ln>
                  <a:noFill/>
                </a:ln>
                <a:solidFill>
                  <a:srgbClr val="D63AFF"/>
                </a:solidFill>
                <a:effectLst/>
                <a:latin typeface="inherit"/>
              </a:rPr>
              <a:t>eyJzdWIiOiIxMjM0NTY3ODkwIiwibmFtZSI6IkpvaG4gRG9lIiwiYWRtaW4iOnRydWV9</a:t>
            </a:r>
            <a:r>
              <a:rPr kumimoji="0" lang="en-US" altLang="en-US" sz="2400" b="0" i="0" u="none" strike="noStrike" cap="none" normalizeH="0" baseline="0" dirty="0">
                <a:ln>
                  <a:noFill/>
                </a:ln>
                <a:solidFill>
                  <a:srgbClr val="000000"/>
                </a:solidFill>
                <a:effectLst/>
                <a:latin typeface="inherit"/>
              </a:rPr>
              <a:t>.</a:t>
            </a:r>
            <a:r>
              <a:rPr kumimoji="0" lang="en-US" altLang="en-US" sz="2400" b="0" i="0" u="none" strike="noStrike" cap="none" normalizeH="0" baseline="0" dirty="0">
                <a:ln>
                  <a:noFill/>
                </a:ln>
                <a:solidFill>
                  <a:srgbClr val="00B9F1"/>
                </a:solidFill>
                <a:effectLst/>
                <a:latin typeface="inherit"/>
              </a:rPr>
              <a:t>TJVA95OrM7E2cBab30RMHrHDcEfxjoYZgeFONFh7HgQ</a:t>
            </a:r>
            <a:r>
              <a:rPr kumimoji="0" lang="en-US" altLang="en-US" sz="2400" b="0" i="0" u="none" strike="noStrike" cap="none" normalizeH="0" baseline="0" dirty="0">
                <a:ln>
                  <a:noFill/>
                </a:ln>
                <a:solidFill>
                  <a:schemeClr val="tx1"/>
                </a:solidFill>
                <a:effectLst/>
              </a:rPr>
              <a:t> </a:t>
            </a:r>
            <a:endParaRPr lang="en-US" altLang="en-US" sz="2400" dirty="0">
              <a:latin typeface="Arial" panose="020B0604020202020204" pitchFamily="34" charset="0"/>
            </a:endParaRPr>
          </a:p>
          <a:p>
            <a:pPr lvl="0" algn="r" defTabSz="914400" eaLnBrk="0" fontAlgn="base" hangingPunct="0">
              <a:spcBef>
                <a:spcPct val="0"/>
              </a:spcBef>
              <a:spcAft>
                <a:spcPct val="0"/>
              </a:spcAft>
            </a:pPr>
            <a:r>
              <a:rPr lang="en-US" altLang="en-US" sz="2400" dirty="0">
                <a:latin typeface="Arial" panose="020B0604020202020204" pitchFamily="34" charset="0"/>
              </a:rPr>
              <a:t>- jwt.io</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957956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0C390E-2134-4E90-9071-25C8D1866DF9}"/>
              </a:ext>
            </a:extLst>
          </p:cNvPr>
          <p:cNvSpPr>
            <a:spLocks noGrp="1"/>
          </p:cNvSpPr>
          <p:nvPr>
            <p:ph type="title"/>
          </p:nvPr>
        </p:nvSpPr>
        <p:spPr/>
        <p:txBody>
          <a:bodyPr/>
          <a:lstStyle/>
          <a:p>
            <a:r>
              <a:rPr lang="en-US" dirty="0"/>
              <a:t>JWT 101</a:t>
            </a:r>
          </a:p>
        </p:txBody>
      </p:sp>
      <p:sp>
        <p:nvSpPr>
          <p:cNvPr id="7" name="Rectangle 4">
            <a:extLst>
              <a:ext uri="{FF2B5EF4-FFF2-40B4-BE49-F238E27FC236}">
                <a16:creationId xmlns:a16="http://schemas.microsoft.com/office/drawing/2014/main" id="{76B5C7EA-A0F9-43A6-AE31-B93AB3B2AB39}"/>
              </a:ext>
            </a:extLst>
          </p:cNvPr>
          <p:cNvSpPr>
            <a:spLocks noChangeArrowheads="1"/>
          </p:cNvSpPr>
          <p:nvPr/>
        </p:nvSpPr>
        <p:spPr bwMode="auto">
          <a:xfrm>
            <a:off x="3425758" y="2306611"/>
            <a:ext cx="5886256" cy="258532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FB015B"/>
                </a:solidFill>
                <a:effectLst/>
                <a:latin typeface="inherit"/>
              </a:rPr>
              <a:t>eyJhbGciOiJIUzI1NiIsInR5cCI6IkpXVCJ9</a:t>
            </a:r>
            <a:endParaRPr lang="en-US" altLang="en-US" sz="2400" dirty="0">
              <a:solidFill>
                <a:srgbClr val="FB015B"/>
              </a:solidFill>
              <a:latin typeface="inherit"/>
            </a:endParaRP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rgbClr val="FB015B"/>
              </a:solidFill>
              <a:effectLst/>
              <a:latin typeface="inherit"/>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D63AFF"/>
                </a:solidFill>
                <a:effectLst/>
                <a:latin typeface="inherit"/>
              </a:rPr>
              <a:t>eyJzdWIiOiIxMjM0NTY3ODkwIiwibmFtZSI6IkpvaG4gRG9lIiwiYWRtaW4iOnRydWV9</a:t>
            </a:r>
          </a:p>
          <a:p>
            <a:pPr marL="0" marR="0" lvl="0" indent="0" defTabSz="914400" rtl="0" eaLnBrk="0" fontAlgn="base" latinLnBrk="0" hangingPunct="0">
              <a:lnSpc>
                <a:spcPct val="100000"/>
              </a:lnSpc>
              <a:spcBef>
                <a:spcPct val="0"/>
              </a:spcBef>
              <a:spcAft>
                <a:spcPct val="0"/>
              </a:spcAft>
              <a:buClrTx/>
              <a:buSzTx/>
              <a:buFontTx/>
              <a:buNone/>
              <a:tabLst/>
            </a:pPr>
            <a:endParaRPr lang="en-US" altLang="en-US" sz="2400" dirty="0">
              <a:solidFill>
                <a:srgbClr val="000000"/>
              </a:solidFill>
              <a:latin typeface="inherit"/>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B9F1"/>
                </a:solidFill>
                <a:effectLst/>
                <a:latin typeface="inherit"/>
              </a:rPr>
              <a:t>TJVA95OrM7E2cBab30RMHrHDcEfxjoYZgeFONFh7HgQ</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525236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0C390E-2134-4E90-9071-25C8D1866DF9}"/>
              </a:ext>
            </a:extLst>
          </p:cNvPr>
          <p:cNvSpPr>
            <a:spLocks noGrp="1"/>
          </p:cNvSpPr>
          <p:nvPr>
            <p:ph type="title"/>
          </p:nvPr>
        </p:nvSpPr>
        <p:spPr/>
        <p:txBody>
          <a:bodyPr/>
          <a:lstStyle/>
          <a:p>
            <a:r>
              <a:rPr lang="en-US" dirty="0"/>
              <a:t>JWT 101</a:t>
            </a:r>
          </a:p>
        </p:txBody>
      </p:sp>
      <p:sp>
        <p:nvSpPr>
          <p:cNvPr id="6" name="Rectangle 4">
            <a:extLst>
              <a:ext uri="{FF2B5EF4-FFF2-40B4-BE49-F238E27FC236}">
                <a16:creationId xmlns:a16="http://schemas.microsoft.com/office/drawing/2014/main" id="{5ED711D8-9EA7-4E57-A309-E73AD0728E17}"/>
              </a:ext>
            </a:extLst>
          </p:cNvPr>
          <p:cNvSpPr>
            <a:spLocks noChangeArrowheads="1"/>
          </p:cNvSpPr>
          <p:nvPr/>
        </p:nvSpPr>
        <p:spPr bwMode="auto">
          <a:xfrm>
            <a:off x="1071665" y="2199926"/>
            <a:ext cx="5886256" cy="332398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FB015B"/>
                </a:solidFill>
                <a:effectLst/>
                <a:latin typeface="inherit"/>
              </a:rPr>
              <a:t>eyJhbGciOiJIUzI1NiIsInR5cCI6IkpXVCJ9</a:t>
            </a:r>
            <a:endParaRPr lang="en-US" altLang="en-US" sz="2400" dirty="0">
              <a:solidFill>
                <a:srgbClr val="FB015B"/>
              </a:solidFill>
              <a:latin typeface="inherit"/>
            </a:endParaRP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rgbClr val="FB015B"/>
              </a:solidFill>
              <a:effectLst/>
              <a:latin typeface="inherit"/>
            </a:endParaRP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rgbClr val="FB015B"/>
              </a:solidFill>
              <a:effectLst/>
              <a:latin typeface="inherit"/>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D63AFF"/>
                </a:solidFill>
                <a:effectLst/>
                <a:latin typeface="inherit"/>
              </a:rPr>
              <a:t>eyJzdWIiOiIxMjM0NTY3ODkwIiwibmFtZSI6IkpvaG4gRG9lIiwiYWRtaW4iOnRydWV9</a:t>
            </a:r>
          </a:p>
          <a:p>
            <a:pPr marL="0" marR="0" lvl="0" indent="0" defTabSz="914400" rtl="0" eaLnBrk="0" fontAlgn="base" latinLnBrk="0" hangingPunct="0">
              <a:lnSpc>
                <a:spcPct val="100000"/>
              </a:lnSpc>
              <a:spcBef>
                <a:spcPct val="0"/>
              </a:spcBef>
              <a:spcAft>
                <a:spcPct val="0"/>
              </a:spcAft>
              <a:buClrTx/>
              <a:buSzTx/>
              <a:buFontTx/>
              <a:buNone/>
              <a:tabLst/>
            </a:pPr>
            <a:endParaRPr lang="en-US" altLang="en-US" sz="2400" dirty="0">
              <a:solidFill>
                <a:srgbClr val="000000"/>
              </a:solidFill>
              <a:latin typeface="inherit"/>
            </a:endParaRPr>
          </a:p>
          <a:p>
            <a:pPr marL="0" marR="0" lvl="0" indent="0" defTabSz="914400" rtl="0" eaLnBrk="0" fontAlgn="base" latinLnBrk="0" hangingPunct="0">
              <a:lnSpc>
                <a:spcPct val="100000"/>
              </a:lnSpc>
              <a:spcBef>
                <a:spcPct val="0"/>
              </a:spcBef>
              <a:spcAft>
                <a:spcPct val="0"/>
              </a:spcAft>
              <a:buClrTx/>
              <a:buSzTx/>
              <a:buFontTx/>
              <a:buNone/>
              <a:tabLst/>
            </a:pPr>
            <a:endParaRPr lang="en-US" altLang="en-US" sz="2400" dirty="0">
              <a:solidFill>
                <a:srgbClr val="000000"/>
              </a:solidFill>
              <a:latin typeface="inherit"/>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B9F1"/>
                </a:solidFill>
                <a:effectLst/>
                <a:latin typeface="inherit"/>
              </a:rPr>
              <a:t>TJVA95OrM7E2cBab30RMHrHDcEfxjoYZgeFONFh7HgQ</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7B0DBEEC-C565-40E6-8133-C5BCC4685D21}"/>
              </a:ext>
            </a:extLst>
          </p:cNvPr>
          <p:cNvSpPr/>
          <p:nvPr/>
        </p:nvSpPr>
        <p:spPr>
          <a:xfrm>
            <a:off x="7390837" y="1690688"/>
            <a:ext cx="2010383" cy="1200329"/>
          </a:xfrm>
          <a:prstGeom prst="rect">
            <a:avLst/>
          </a:prstGeom>
        </p:spPr>
        <p:txBody>
          <a:bodyPr wrap="square">
            <a:spAutoFit/>
          </a:bodyPr>
          <a:lstStyle/>
          <a:p>
            <a:r>
              <a:rPr lang="en-US" dirty="0">
                <a:solidFill>
                  <a:srgbClr val="FB015B"/>
                </a:solidFill>
              </a:rPr>
              <a:t>{</a:t>
            </a:r>
          </a:p>
          <a:p>
            <a:r>
              <a:rPr lang="en-US" dirty="0">
                <a:solidFill>
                  <a:srgbClr val="FB015B"/>
                </a:solidFill>
              </a:rPr>
              <a:t>  "</a:t>
            </a:r>
            <a:r>
              <a:rPr lang="en-US" dirty="0" err="1">
                <a:solidFill>
                  <a:srgbClr val="FB015B"/>
                </a:solidFill>
              </a:rPr>
              <a:t>alg</a:t>
            </a:r>
            <a:r>
              <a:rPr lang="en-US" dirty="0">
                <a:solidFill>
                  <a:srgbClr val="FB015B"/>
                </a:solidFill>
              </a:rPr>
              <a:t>": "HS256",</a:t>
            </a:r>
          </a:p>
          <a:p>
            <a:r>
              <a:rPr lang="en-US" dirty="0">
                <a:solidFill>
                  <a:srgbClr val="FB015B"/>
                </a:solidFill>
              </a:rPr>
              <a:t>  "</a:t>
            </a:r>
            <a:r>
              <a:rPr lang="en-US" dirty="0" err="1">
                <a:solidFill>
                  <a:srgbClr val="FB015B"/>
                </a:solidFill>
              </a:rPr>
              <a:t>typ</a:t>
            </a:r>
            <a:r>
              <a:rPr lang="en-US" dirty="0">
                <a:solidFill>
                  <a:srgbClr val="FB015B"/>
                </a:solidFill>
              </a:rPr>
              <a:t>": "JWT"</a:t>
            </a:r>
          </a:p>
          <a:p>
            <a:r>
              <a:rPr lang="en-US" dirty="0">
                <a:solidFill>
                  <a:srgbClr val="FB015B"/>
                </a:solidFill>
              </a:rPr>
              <a:t>}</a:t>
            </a:r>
          </a:p>
        </p:txBody>
      </p:sp>
      <p:sp>
        <p:nvSpPr>
          <p:cNvPr id="3" name="Rectangle 2">
            <a:extLst>
              <a:ext uri="{FF2B5EF4-FFF2-40B4-BE49-F238E27FC236}">
                <a16:creationId xmlns:a16="http://schemas.microsoft.com/office/drawing/2014/main" id="{4E363A92-F7CF-443A-8AEC-7AA464A184C6}"/>
              </a:ext>
            </a:extLst>
          </p:cNvPr>
          <p:cNvSpPr/>
          <p:nvPr/>
        </p:nvSpPr>
        <p:spPr>
          <a:xfrm>
            <a:off x="7390837" y="3016251"/>
            <a:ext cx="2689698" cy="1477328"/>
          </a:xfrm>
          <a:prstGeom prst="rect">
            <a:avLst/>
          </a:prstGeom>
        </p:spPr>
        <p:txBody>
          <a:bodyPr wrap="square">
            <a:spAutoFit/>
          </a:bodyPr>
          <a:lstStyle/>
          <a:p>
            <a:r>
              <a:rPr lang="en-US" dirty="0">
                <a:solidFill>
                  <a:srgbClr val="D63AFF"/>
                </a:solidFill>
              </a:rPr>
              <a:t>{</a:t>
            </a:r>
          </a:p>
          <a:p>
            <a:r>
              <a:rPr lang="en-US" dirty="0">
                <a:solidFill>
                  <a:srgbClr val="D63AFF"/>
                </a:solidFill>
              </a:rPr>
              <a:t>  "sub": "1234567890",</a:t>
            </a:r>
          </a:p>
          <a:p>
            <a:r>
              <a:rPr lang="en-US" dirty="0">
                <a:solidFill>
                  <a:srgbClr val="D63AFF"/>
                </a:solidFill>
              </a:rPr>
              <a:t>  "name": "John Doe",</a:t>
            </a:r>
          </a:p>
          <a:p>
            <a:r>
              <a:rPr lang="en-US" dirty="0">
                <a:solidFill>
                  <a:srgbClr val="D63AFF"/>
                </a:solidFill>
              </a:rPr>
              <a:t>  "admin": true</a:t>
            </a:r>
          </a:p>
          <a:p>
            <a:r>
              <a:rPr lang="en-US" dirty="0">
                <a:solidFill>
                  <a:srgbClr val="D63AFF"/>
                </a:solidFill>
              </a:rPr>
              <a:t>}</a:t>
            </a:r>
          </a:p>
        </p:txBody>
      </p:sp>
      <p:sp>
        <p:nvSpPr>
          <p:cNvPr id="5" name="Rectangle 1">
            <a:extLst>
              <a:ext uri="{FF2B5EF4-FFF2-40B4-BE49-F238E27FC236}">
                <a16:creationId xmlns:a16="http://schemas.microsoft.com/office/drawing/2014/main" id="{CBDE971B-1841-435C-B5EB-7F8938D63A97}"/>
              </a:ext>
            </a:extLst>
          </p:cNvPr>
          <p:cNvSpPr>
            <a:spLocks noChangeArrowheads="1"/>
          </p:cNvSpPr>
          <p:nvPr/>
        </p:nvSpPr>
        <p:spPr bwMode="auto">
          <a:xfrm>
            <a:off x="7390837" y="4622380"/>
            <a:ext cx="3480882" cy="1384995"/>
          </a:xfrm>
          <a:prstGeom prst="rect">
            <a:avLst/>
          </a:prstGeom>
          <a:noFill/>
          <a:ln>
            <a:noFill/>
          </a:ln>
          <a:effectLst/>
        </p:spPr>
        <p:txBody>
          <a:bodyPr vert="horz" wrap="square" lIns="0" tIns="0" rIns="0" bIns="0" numCol="1" anchor="ctr" anchorCtr="0" compatLnSpc="1">
            <a:prstTxWarp prst="textNoShape">
              <a:avLst/>
            </a:prstTxWarp>
            <a:spAutoFit/>
          </a:bodyPr>
          <a:lstStyle/>
          <a:p>
            <a:pPr lvl="0" defTabSz="914400" eaLnBrk="0" fontAlgn="base" hangingPunct="0">
              <a:spcBef>
                <a:spcPct val="0"/>
              </a:spcBef>
              <a:spcAft>
                <a:spcPct val="0"/>
              </a:spcAft>
            </a:pPr>
            <a:r>
              <a:rPr lang="en-US" altLang="en-US" dirty="0">
                <a:solidFill>
                  <a:srgbClr val="00B9F1"/>
                </a:solidFill>
              </a:rPr>
              <a:t>HMACSHA256(</a:t>
            </a:r>
          </a:p>
          <a:p>
            <a:pPr lvl="1" defTabSz="914400" eaLnBrk="0" fontAlgn="base" hangingPunct="0">
              <a:spcBef>
                <a:spcPct val="0"/>
              </a:spcBef>
              <a:spcAft>
                <a:spcPct val="0"/>
              </a:spcAft>
            </a:pPr>
            <a:r>
              <a:rPr kumimoji="0" lang="en-US" altLang="en-US" b="0" i="0" u="none" strike="noStrike" cap="none" normalizeH="0" baseline="0" dirty="0">
                <a:ln>
                  <a:noFill/>
                </a:ln>
                <a:solidFill>
                  <a:srgbClr val="00B9F1"/>
                </a:solidFill>
                <a:effectLst/>
              </a:rPr>
              <a:t>base64UrlEncode(header) </a:t>
            </a:r>
          </a:p>
          <a:p>
            <a:pPr lvl="1" defTabSz="914400" eaLnBrk="0" fontAlgn="base" hangingPunct="0">
              <a:spcBef>
                <a:spcPct val="0"/>
              </a:spcBef>
              <a:spcAft>
                <a:spcPct val="0"/>
              </a:spcAft>
            </a:pPr>
            <a:r>
              <a:rPr kumimoji="0" lang="en-US" altLang="en-US" b="0" i="0" u="none" strike="noStrike" cap="none" normalizeH="0" baseline="0" dirty="0">
                <a:ln>
                  <a:noFill/>
                </a:ln>
                <a:solidFill>
                  <a:srgbClr val="00B9F1"/>
                </a:solidFill>
                <a:effectLst/>
              </a:rPr>
              <a:t>+ "." + </a:t>
            </a:r>
          </a:p>
          <a:p>
            <a:pPr lvl="1" defTabSz="914400" eaLnBrk="0" fontAlgn="base" hangingPunct="0">
              <a:spcBef>
                <a:spcPct val="0"/>
              </a:spcBef>
              <a:spcAft>
                <a:spcPct val="0"/>
              </a:spcAft>
            </a:pPr>
            <a:r>
              <a:rPr kumimoji="0" lang="en-US" altLang="en-US" b="0" i="0" u="none" strike="noStrike" cap="none" normalizeH="0" baseline="0" dirty="0">
                <a:ln>
                  <a:noFill/>
                </a:ln>
                <a:solidFill>
                  <a:srgbClr val="00B9F1"/>
                </a:solidFill>
                <a:effectLst/>
              </a:rPr>
              <a:t>base64UrlEncode(payload), </a:t>
            </a:r>
          </a:p>
          <a:p>
            <a:pPr lvl="0" defTabSz="914400" eaLnBrk="0" fontAlgn="base" hangingPunct="0">
              <a:spcBef>
                <a:spcPct val="0"/>
              </a:spcBef>
              <a:spcAft>
                <a:spcPct val="0"/>
              </a:spcAft>
            </a:pPr>
            <a:r>
              <a:rPr lang="en-US" altLang="en-US" dirty="0">
                <a:solidFill>
                  <a:srgbClr val="00B9F1"/>
                </a:solidFill>
              </a:rPr>
              <a:t>"secret"</a:t>
            </a:r>
            <a:r>
              <a:rPr kumimoji="0" lang="en-US" altLang="en-US" b="0" i="0" u="none" strike="noStrike" cap="none" normalizeH="0" baseline="0" dirty="0">
                <a:ln>
                  <a:noFill/>
                </a:ln>
                <a:solidFill>
                  <a:srgbClr val="00B9F1"/>
                </a:solidFill>
                <a:effectLst/>
              </a:rPr>
              <a:t>)</a:t>
            </a:r>
            <a:endParaRPr kumimoji="0" lang="en-US" altLang="en-US" b="0" i="0" u="none" strike="noStrike" cap="none" normalizeH="0" baseline="0" dirty="0">
              <a:ln>
                <a:noFill/>
              </a:ln>
              <a:solidFill>
                <a:schemeClr val="tx1"/>
              </a:solidFill>
              <a:effectLst/>
            </a:endParaRPr>
          </a:p>
        </p:txBody>
      </p:sp>
      <p:sp>
        <p:nvSpPr>
          <p:cNvPr id="7" name="TextBox 6">
            <a:extLst>
              <a:ext uri="{FF2B5EF4-FFF2-40B4-BE49-F238E27FC236}">
                <a16:creationId xmlns:a16="http://schemas.microsoft.com/office/drawing/2014/main" id="{A9A1CD51-034E-4123-AE7A-B56ED36DFBB1}"/>
              </a:ext>
            </a:extLst>
          </p:cNvPr>
          <p:cNvSpPr txBox="1"/>
          <p:nvPr/>
        </p:nvSpPr>
        <p:spPr>
          <a:xfrm>
            <a:off x="1071665" y="1921520"/>
            <a:ext cx="872355" cy="369332"/>
          </a:xfrm>
          <a:prstGeom prst="rect">
            <a:avLst/>
          </a:prstGeom>
          <a:noFill/>
        </p:spPr>
        <p:txBody>
          <a:bodyPr wrap="none" rtlCol="0">
            <a:spAutoFit/>
          </a:bodyPr>
          <a:lstStyle/>
          <a:p>
            <a:r>
              <a:rPr lang="en-US"/>
              <a:t>Header</a:t>
            </a:r>
          </a:p>
        </p:txBody>
      </p:sp>
      <p:sp>
        <p:nvSpPr>
          <p:cNvPr id="8" name="TextBox 7">
            <a:extLst>
              <a:ext uri="{FF2B5EF4-FFF2-40B4-BE49-F238E27FC236}">
                <a16:creationId xmlns:a16="http://schemas.microsoft.com/office/drawing/2014/main" id="{25603C61-AFDF-4F20-A01C-71BDFCE4EEF3}"/>
              </a:ext>
            </a:extLst>
          </p:cNvPr>
          <p:cNvSpPr txBox="1"/>
          <p:nvPr/>
        </p:nvSpPr>
        <p:spPr>
          <a:xfrm>
            <a:off x="1071665" y="3018590"/>
            <a:ext cx="798617" cy="369332"/>
          </a:xfrm>
          <a:prstGeom prst="rect">
            <a:avLst/>
          </a:prstGeom>
          <a:noFill/>
        </p:spPr>
        <p:txBody>
          <a:bodyPr wrap="none" rtlCol="0">
            <a:spAutoFit/>
          </a:bodyPr>
          <a:lstStyle/>
          <a:p>
            <a:r>
              <a:rPr lang="en-US" dirty="0"/>
              <a:t>Claims</a:t>
            </a:r>
          </a:p>
        </p:txBody>
      </p:sp>
      <p:sp>
        <p:nvSpPr>
          <p:cNvPr id="9" name="TextBox 8">
            <a:extLst>
              <a:ext uri="{FF2B5EF4-FFF2-40B4-BE49-F238E27FC236}">
                <a16:creationId xmlns:a16="http://schemas.microsoft.com/office/drawing/2014/main" id="{54F25E37-2647-4E87-A3C4-30050E075BD8}"/>
              </a:ext>
            </a:extLst>
          </p:cNvPr>
          <p:cNvSpPr txBox="1"/>
          <p:nvPr/>
        </p:nvSpPr>
        <p:spPr>
          <a:xfrm>
            <a:off x="1071664" y="4493579"/>
            <a:ext cx="1074012" cy="369332"/>
          </a:xfrm>
          <a:prstGeom prst="rect">
            <a:avLst/>
          </a:prstGeom>
          <a:noFill/>
        </p:spPr>
        <p:txBody>
          <a:bodyPr wrap="none" rtlCol="0">
            <a:spAutoFit/>
          </a:bodyPr>
          <a:lstStyle/>
          <a:p>
            <a:r>
              <a:rPr lang="en-US" dirty="0"/>
              <a:t>Signature</a:t>
            </a:r>
          </a:p>
        </p:txBody>
      </p:sp>
    </p:spTree>
    <p:extLst>
      <p:ext uri="{BB962C8B-B14F-4D97-AF65-F5344CB8AC3E}">
        <p14:creationId xmlns:p14="http://schemas.microsoft.com/office/powerpoint/2010/main" val="5394898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4D5BA-6AC1-409C-A536-82222464C196}"/>
              </a:ext>
            </a:extLst>
          </p:cNvPr>
          <p:cNvSpPr>
            <a:spLocks noGrp="1"/>
          </p:cNvSpPr>
          <p:nvPr>
            <p:ph type="title"/>
          </p:nvPr>
        </p:nvSpPr>
        <p:spPr/>
        <p:txBody>
          <a:bodyPr/>
          <a:lstStyle/>
          <a:p>
            <a:r>
              <a:rPr lang="en-US" dirty="0"/>
              <a:t>Claims</a:t>
            </a:r>
          </a:p>
        </p:txBody>
      </p:sp>
      <p:sp>
        <p:nvSpPr>
          <p:cNvPr id="3" name="Content Placeholder 2">
            <a:extLst>
              <a:ext uri="{FF2B5EF4-FFF2-40B4-BE49-F238E27FC236}">
                <a16:creationId xmlns:a16="http://schemas.microsoft.com/office/drawing/2014/main" id="{03FAA9DE-60D6-4A48-9D4F-C84AF632C808}"/>
              </a:ext>
            </a:extLst>
          </p:cNvPr>
          <p:cNvSpPr>
            <a:spLocks noGrp="1"/>
          </p:cNvSpPr>
          <p:nvPr>
            <p:ph idx="1"/>
          </p:nvPr>
        </p:nvSpPr>
        <p:spPr/>
        <p:txBody>
          <a:bodyPr/>
          <a:lstStyle/>
          <a:p>
            <a:r>
              <a:rPr lang="en-US" dirty="0"/>
              <a:t>Identity Claims</a:t>
            </a:r>
          </a:p>
          <a:p>
            <a:pPr lvl="1"/>
            <a:r>
              <a:rPr lang="en-US" dirty="0" err="1"/>
              <a:t>OpenId</a:t>
            </a:r>
            <a:r>
              <a:rPr lang="en-US" dirty="0"/>
              <a:t> (always required)</a:t>
            </a:r>
          </a:p>
          <a:p>
            <a:pPr lvl="1"/>
            <a:r>
              <a:rPr lang="en-US" dirty="0"/>
              <a:t>Profile</a:t>
            </a:r>
          </a:p>
          <a:p>
            <a:pPr lvl="1"/>
            <a:r>
              <a:rPr lang="en-US" dirty="0"/>
              <a:t>Email</a:t>
            </a:r>
          </a:p>
          <a:p>
            <a:r>
              <a:rPr lang="en-US" dirty="0"/>
              <a:t>Resource Claims</a:t>
            </a:r>
          </a:p>
          <a:p>
            <a:pPr lvl="1"/>
            <a:r>
              <a:rPr lang="en-US" dirty="0"/>
              <a:t>Outside the scope of OIDC</a:t>
            </a:r>
          </a:p>
          <a:p>
            <a:pPr lvl="1"/>
            <a:r>
              <a:rPr lang="en-US" dirty="0"/>
              <a:t>Custom claims</a:t>
            </a:r>
          </a:p>
        </p:txBody>
      </p:sp>
    </p:spTree>
    <p:extLst>
      <p:ext uri="{BB962C8B-B14F-4D97-AF65-F5344CB8AC3E}">
        <p14:creationId xmlns:p14="http://schemas.microsoft.com/office/powerpoint/2010/main" val="26038358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16943-EC5E-4BCD-AF3A-892FD063BAAC}"/>
              </a:ext>
            </a:extLst>
          </p:cNvPr>
          <p:cNvSpPr>
            <a:spLocks noGrp="1"/>
          </p:cNvSpPr>
          <p:nvPr>
            <p:ph type="title"/>
          </p:nvPr>
        </p:nvSpPr>
        <p:spPr/>
        <p:txBody>
          <a:bodyPr>
            <a:normAutofit/>
          </a:bodyPr>
          <a:lstStyle/>
          <a:p>
            <a:r>
              <a:rPr lang="en-US" sz="4400" dirty="0"/>
              <a:t>A superset of OAuth 2.0 to enable Clients to map an Identity to an End-User using a </a:t>
            </a:r>
            <a:r>
              <a:rPr lang="en-US" sz="4400" b="1" dirty="0">
                <a:solidFill>
                  <a:srgbClr val="FF0000"/>
                </a:solidFill>
              </a:rPr>
              <a:t>Trusted party</a:t>
            </a:r>
            <a:r>
              <a:rPr lang="en-US" sz="4400" dirty="0"/>
              <a:t>.</a:t>
            </a:r>
          </a:p>
        </p:txBody>
      </p:sp>
      <p:sp>
        <p:nvSpPr>
          <p:cNvPr id="4" name="Subtitle 3">
            <a:extLst>
              <a:ext uri="{FF2B5EF4-FFF2-40B4-BE49-F238E27FC236}">
                <a16:creationId xmlns:a16="http://schemas.microsoft.com/office/drawing/2014/main" id="{62395412-EEDE-4D78-A0E7-DD1A579E6E4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9982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42B06-49AE-4977-B286-89216F86C6FD}"/>
              </a:ext>
            </a:extLst>
          </p:cNvPr>
          <p:cNvSpPr>
            <a:spLocks noGrp="1"/>
          </p:cNvSpPr>
          <p:nvPr>
            <p:ph type="title"/>
          </p:nvPr>
        </p:nvSpPr>
        <p:spPr/>
        <p:txBody>
          <a:bodyPr/>
          <a:lstStyle/>
          <a:p>
            <a:r>
              <a:rPr lang="en-US" dirty="0"/>
              <a:t>Goals</a:t>
            </a:r>
          </a:p>
        </p:txBody>
      </p:sp>
      <p:sp>
        <p:nvSpPr>
          <p:cNvPr id="3" name="Text Placeholder 2">
            <a:extLst>
              <a:ext uri="{FF2B5EF4-FFF2-40B4-BE49-F238E27FC236}">
                <a16:creationId xmlns:a16="http://schemas.microsoft.com/office/drawing/2014/main" id="{2B49B372-05D7-4A64-976D-DB1EEDF1610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149834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81B077-A47F-4BCD-9C91-8957974DD82F}"/>
              </a:ext>
            </a:extLst>
          </p:cNvPr>
          <p:cNvSpPr>
            <a:spLocks noGrp="1"/>
          </p:cNvSpPr>
          <p:nvPr>
            <p:ph type="title"/>
          </p:nvPr>
        </p:nvSpPr>
        <p:spPr/>
        <p:txBody>
          <a:bodyPr/>
          <a:lstStyle/>
          <a:p>
            <a:r>
              <a:rPr lang="en-US" dirty="0"/>
              <a:t>Trusted Party</a:t>
            </a:r>
          </a:p>
        </p:txBody>
      </p:sp>
      <p:sp>
        <p:nvSpPr>
          <p:cNvPr id="5" name="Content Placeholder 4">
            <a:extLst>
              <a:ext uri="{FF2B5EF4-FFF2-40B4-BE49-F238E27FC236}">
                <a16:creationId xmlns:a16="http://schemas.microsoft.com/office/drawing/2014/main" id="{9DF27323-E93D-42F1-932F-DCFC576DEAEA}"/>
              </a:ext>
            </a:extLst>
          </p:cNvPr>
          <p:cNvSpPr>
            <a:spLocks noGrp="1"/>
          </p:cNvSpPr>
          <p:nvPr>
            <p:ph idx="1"/>
          </p:nvPr>
        </p:nvSpPr>
        <p:spPr/>
        <p:txBody>
          <a:bodyPr/>
          <a:lstStyle/>
          <a:p>
            <a:r>
              <a:rPr lang="en-US" dirty="0"/>
              <a:t>OP (OpenID Provider)</a:t>
            </a:r>
          </a:p>
          <a:p>
            <a:pPr lvl="1"/>
            <a:r>
              <a:rPr lang="en-US" dirty="0"/>
              <a:t>Also called </a:t>
            </a:r>
            <a:r>
              <a:rPr lang="en-US" dirty="0" err="1"/>
              <a:t>Idp</a:t>
            </a:r>
            <a:r>
              <a:rPr lang="en-US" dirty="0"/>
              <a:t> (Identity Provider)</a:t>
            </a:r>
          </a:p>
          <a:p>
            <a:r>
              <a:rPr lang="en-US" dirty="0"/>
              <a:t>Trusted by Clients</a:t>
            </a:r>
          </a:p>
          <a:p>
            <a:r>
              <a:rPr lang="en-US" dirty="0" err="1"/>
              <a:t>Jwks</a:t>
            </a:r>
            <a:r>
              <a:rPr lang="en-US" dirty="0"/>
              <a:t> (JSON Web Keys)</a:t>
            </a:r>
          </a:p>
          <a:p>
            <a:pPr lvl="1"/>
            <a:r>
              <a:rPr lang="en-US" dirty="0"/>
              <a:t>Public keys for use in verifying JWTs</a:t>
            </a:r>
          </a:p>
          <a:p>
            <a:r>
              <a:rPr lang="en-US" dirty="0"/>
              <a:t>Discovery</a:t>
            </a:r>
          </a:p>
          <a:p>
            <a:pPr lvl="1"/>
            <a:r>
              <a:rPr lang="en-US" dirty="0"/>
              <a:t>Outside of the core spec</a:t>
            </a:r>
          </a:p>
          <a:p>
            <a:pPr lvl="1"/>
            <a:r>
              <a:rPr lang="en-US" dirty="0"/>
              <a:t>Allows dynamic, autoconfiguration of clients (e.g. download </a:t>
            </a:r>
            <a:r>
              <a:rPr lang="en-US" dirty="0" err="1"/>
              <a:t>Jwks</a:t>
            </a:r>
            <a:r>
              <a:rPr lang="en-US" dirty="0"/>
              <a:t>)</a:t>
            </a:r>
          </a:p>
        </p:txBody>
      </p:sp>
    </p:spTree>
    <p:extLst>
      <p:ext uri="{BB962C8B-B14F-4D97-AF65-F5344CB8AC3E}">
        <p14:creationId xmlns:p14="http://schemas.microsoft.com/office/powerpoint/2010/main" val="2259180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16943-EC5E-4BCD-AF3A-892FD063BAAC}"/>
              </a:ext>
            </a:extLst>
          </p:cNvPr>
          <p:cNvSpPr>
            <a:spLocks noGrp="1"/>
          </p:cNvSpPr>
          <p:nvPr>
            <p:ph type="title"/>
          </p:nvPr>
        </p:nvSpPr>
        <p:spPr/>
        <p:txBody>
          <a:bodyPr>
            <a:normAutofit/>
          </a:bodyPr>
          <a:lstStyle/>
          <a:p>
            <a:r>
              <a:rPr lang="en-US" sz="4400" dirty="0"/>
              <a:t>A superset of OAuth 2.0 to enable Clients to </a:t>
            </a:r>
            <a:r>
              <a:rPr lang="en-US" sz="4400" b="1" dirty="0">
                <a:solidFill>
                  <a:srgbClr val="FF0000"/>
                </a:solidFill>
              </a:rPr>
              <a:t>map an Identity to an End-User </a:t>
            </a:r>
            <a:r>
              <a:rPr lang="en-US" sz="4400" dirty="0"/>
              <a:t>using a Trusted party.</a:t>
            </a:r>
          </a:p>
        </p:txBody>
      </p:sp>
      <p:sp>
        <p:nvSpPr>
          <p:cNvPr id="4" name="Subtitle 3">
            <a:extLst>
              <a:ext uri="{FF2B5EF4-FFF2-40B4-BE49-F238E27FC236}">
                <a16:creationId xmlns:a16="http://schemas.microsoft.com/office/drawing/2014/main" id="{62395412-EEDE-4D78-A0E7-DD1A579E6E4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672088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70FDFA9-1817-46EC-A457-742DD427D0AE}"/>
              </a:ext>
            </a:extLst>
          </p:cNvPr>
          <p:cNvSpPr>
            <a:spLocks noGrp="1"/>
          </p:cNvSpPr>
          <p:nvPr>
            <p:ph type="title"/>
          </p:nvPr>
        </p:nvSpPr>
        <p:spPr/>
        <p:txBody>
          <a:bodyPr/>
          <a:lstStyle/>
          <a:p>
            <a:r>
              <a:rPr lang="en-US" dirty="0"/>
              <a:t>Flows</a:t>
            </a:r>
          </a:p>
        </p:txBody>
      </p:sp>
      <p:sp>
        <p:nvSpPr>
          <p:cNvPr id="5" name="Content Placeholder 4">
            <a:extLst>
              <a:ext uri="{FF2B5EF4-FFF2-40B4-BE49-F238E27FC236}">
                <a16:creationId xmlns:a16="http://schemas.microsoft.com/office/drawing/2014/main" id="{05BE1744-7E42-480C-BC94-AF5471CB0C07}"/>
              </a:ext>
            </a:extLst>
          </p:cNvPr>
          <p:cNvSpPr>
            <a:spLocks noGrp="1"/>
          </p:cNvSpPr>
          <p:nvPr>
            <p:ph idx="1"/>
          </p:nvPr>
        </p:nvSpPr>
        <p:spPr/>
        <p:txBody>
          <a:bodyPr/>
          <a:lstStyle/>
          <a:p>
            <a:r>
              <a:rPr lang="en-US" dirty="0"/>
              <a:t>Implicit Flow</a:t>
            </a:r>
          </a:p>
          <a:p>
            <a:r>
              <a:rPr lang="en-US" dirty="0"/>
              <a:t>Authorization Code Flow</a:t>
            </a:r>
          </a:p>
          <a:p>
            <a:r>
              <a:rPr lang="en-US" dirty="0"/>
              <a:t>Hybrid Flow</a:t>
            </a:r>
          </a:p>
          <a:p>
            <a:endParaRPr lang="en-US" dirty="0"/>
          </a:p>
          <a:p>
            <a:r>
              <a:rPr lang="en-US" dirty="0">
                <a:solidFill>
                  <a:schemeClr val="tx1">
                    <a:lumMod val="50000"/>
                    <a:lumOff val="50000"/>
                  </a:schemeClr>
                </a:solidFill>
              </a:rPr>
              <a:t>Resource Owner Password Grant Flow</a:t>
            </a:r>
          </a:p>
          <a:p>
            <a:r>
              <a:rPr lang="en-US" dirty="0">
                <a:solidFill>
                  <a:schemeClr val="tx1">
                    <a:lumMod val="50000"/>
                    <a:lumOff val="50000"/>
                  </a:schemeClr>
                </a:solidFill>
              </a:rPr>
              <a:t>Client Credential Grant Flow</a:t>
            </a:r>
          </a:p>
        </p:txBody>
      </p:sp>
    </p:spTree>
    <p:extLst>
      <p:ext uri="{BB962C8B-B14F-4D97-AF65-F5344CB8AC3E}">
        <p14:creationId xmlns:p14="http://schemas.microsoft.com/office/powerpoint/2010/main" val="39284915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58AA0E-C6B4-4514-932B-D62D2383946A}"/>
              </a:ext>
            </a:extLst>
          </p:cNvPr>
          <p:cNvSpPr>
            <a:spLocks noGrp="1"/>
          </p:cNvSpPr>
          <p:nvPr>
            <p:ph type="title"/>
          </p:nvPr>
        </p:nvSpPr>
        <p:spPr/>
        <p:txBody>
          <a:bodyPr/>
          <a:lstStyle/>
          <a:p>
            <a:r>
              <a:rPr lang="en-US" dirty="0"/>
              <a:t>Parts of Flows</a:t>
            </a:r>
          </a:p>
        </p:txBody>
      </p:sp>
      <p:sp>
        <p:nvSpPr>
          <p:cNvPr id="5" name="Text Placeholder 4">
            <a:extLst>
              <a:ext uri="{FF2B5EF4-FFF2-40B4-BE49-F238E27FC236}">
                <a16:creationId xmlns:a16="http://schemas.microsoft.com/office/drawing/2014/main" id="{AAF9398B-DBDD-4326-95DA-1F7EE924B15B}"/>
              </a:ext>
            </a:extLst>
          </p:cNvPr>
          <p:cNvSpPr>
            <a:spLocks noGrp="1"/>
          </p:cNvSpPr>
          <p:nvPr>
            <p:ph type="body" idx="1"/>
          </p:nvPr>
        </p:nvSpPr>
        <p:spPr/>
        <p:txBody>
          <a:bodyPr/>
          <a:lstStyle/>
          <a:p>
            <a:r>
              <a:rPr lang="en-US" dirty="0"/>
              <a:t>Request</a:t>
            </a:r>
          </a:p>
        </p:txBody>
      </p:sp>
      <p:sp>
        <p:nvSpPr>
          <p:cNvPr id="6" name="Content Placeholder 5">
            <a:extLst>
              <a:ext uri="{FF2B5EF4-FFF2-40B4-BE49-F238E27FC236}">
                <a16:creationId xmlns:a16="http://schemas.microsoft.com/office/drawing/2014/main" id="{A60DE65A-8CD5-4265-B42C-CD067789B944}"/>
              </a:ext>
            </a:extLst>
          </p:cNvPr>
          <p:cNvSpPr>
            <a:spLocks noGrp="1"/>
          </p:cNvSpPr>
          <p:nvPr>
            <p:ph sz="half" idx="2"/>
          </p:nvPr>
        </p:nvSpPr>
        <p:spPr/>
        <p:txBody>
          <a:bodyPr/>
          <a:lstStyle/>
          <a:p>
            <a:r>
              <a:rPr lang="en-US" dirty="0"/>
              <a:t>Scopes (scope)</a:t>
            </a:r>
          </a:p>
          <a:p>
            <a:r>
              <a:rPr lang="en-US" dirty="0"/>
              <a:t>Response Types (</a:t>
            </a:r>
            <a:r>
              <a:rPr lang="en-US" dirty="0" err="1"/>
              <a:t>response_type</a:t>
            </a:r>
            <a:r>
              <a:rPr lang="en-US" dirty="0"/>
              <a:t>)</a:t>
            </a:r>
          </a:p>
          <a:p>
            <a:r>
              <a:rPr lang="en-US" dirty="0"/>
              <a:t>Client (</a:t>
            </a:r>
            <a:r>
              <a:rPr lang="en-US" dirty="0" err="1"/>
              <a:t>client_id</a:t>
            </a:r>
            <a:r>
              <a:rPr lang="en-US" dirty="0"/>
              <a:t>)</a:t>
            </a:r>
          </a:p>
        </p:txBody>
      </p:sp>
      <p:sp>
        <p:nvSpPr>
          <p:cNvPr id="7" name="Text Placeholder 6">
            <a:extLst>
              <a:ext uri="{FF2B5EF4-FFF2-40B4-BE49-F238E27FC236}">
                <a16:creationId xmlns:a16="http://schemas.microsoft.com/office/drawing/2014/main" id="{F9358A28-625E-4B15-B627-89BC68AA644C}"/>
              </a:ext>
            </a:extLst>
          </p:cNvPr>
          <p:cNvSpPr>
            <a:spLocks noGrp="1"/>
          </p:cNvSpPr>
          <p:nvPr>
            <p:ph type="body" sz="quarter" idx="3"/>
          </p:nvPr>
        </p:nvSpPr>
        <p:spPr/>
        <p:txBody>
          <a:bodyPr/>
          <a:lstStyle/>
          <a:p>
            <a:r>
              <a:rPr lang="en-US" dirty="0"/>
              <a:t>Response</a:t>
            </a:r>
          </a:p>
        </p:txBody>
      </p:sp>
      <p:sp>
        <p:nvSpPr>
          <p:cNvPr id="8" name="Content Placeholder 7">
            <a:extLst>
              <a:ext uri="{FF2B5EF4-FFF2-40B4-BE49-F238E27FC236}">
                <a16:creationId xmlns:a16="http://schemas.microsoft.com/office/drawing/2014/main" id="{1769B039-AF84-42E1-ADB6-D387AEABDB51}"/>
              </a:ext>
            </a:extLst>
          </p:cNvPr>
          <p:cNvSpPr>
            <a:spLocks noGrp="1"/>
          </p:cNvSpPr>
          <p:nvPr>
            <p:ph sz="quarter" idx="4"/>
          </p:nvPr>
        </p:nvSpPr>
        <p:spPr/>
        <p:txBody>
          <a:bodyPr/>
          <a:lstStyle/>
          <a:p>
            <a:r>
              <a:rPr lang="en-US" dirty="0"/>
              <a:t>Claims</a:t>
            </a:r>
          </a:p>
          <a:p>
            <a:r>
              <a:rPr lang="en-US" dirty="0"/>
              <a:t>Access Token (token), Identity Token (</a:t>
            </a:r>
            <a:r>
              <a:rPr lang="en-US" dirty="0" err="1"/>
              <a:t>id_token</a:t>
            </a:r>
            <a:r>
              <a:rPr lang="en-US" dirty="0"/>
              <a:t>), </a:t>
            </a:r>
            <a:r>
              <a:rPr lang="en-US" dirty="0" err="1"/>
              <a:t>AuthCode</a:t>
            </a:r>
            <a:r>
              <a:rPr lang="en-US"/>
              <a:t> (Code)</a:t>
            </a:r>
            <a:endParaRPr lang="en-US" dirty="0"/>
          </a:p>
        </p:txBody>
      </p:sp>
    </p:spTree>
    <p:extLst>
      <p:ext uri="{BB962C8B-B14F-4D97-AF65-F5344CB8AC3E}">
        <p14:creationId xmlns:p14="http://schemas.microsoft.com/office/powerpoint/2010/main" val="14793910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0F1A6-2697-4D1F-9BCD-5397FBC6D607}"/>
              </a:ext>
            </a:extLst>
          </p:cNvPr>
          <p:cNvSpPr>
            <a:spLocks noGrp="1"/>
          </p:cNvSpPr>
          <p:nvPr>
            <p:ph type="title"/>
          </p:nvPr>
        </p:nvSpPr>
        <p:spPr/>
        <p:txBody>
          <a:bodyPr/>
          <a:lstStyle/>
          <a:p>
            <a:r>
              <a:rPr lang="en-US" dirty="0"/>
              <a:t>Scopes</a:t>
            </a:r>
          </a:p>
        </p:txBody>
      </p:sp>
      <p:sp>
        <p:nvSpPr>
          <p:cNvPr id="3" name="Content Placeholder 2">
            <a:extLst>
              <a:ext uri="{FF2B5EF4-FFF2-40B4-BE49-F238E27FC236}">
                <a16:creationId xmlns:a16="http://schemas.microsoft.com/office/drawing/2014/main" id="{9D7A26DC-4E02-4BCB-B5A9-5242499081F6}"/>
              </a:ext>
            </a:extLst>
          </p:cNvPr>
          <p:cNvSpPr>
            <a:spLocks noGrp="1"/>
          </p:cNvSpPr>
          <p:nvPr>
            <p:ph idx="1"/>
          </p:nvPr>
        </p:nvSpPr>
        <p:spPr/>
        <p:txBody>
          <a:bodyPr/>
          <a:lstStyle/>
          <a:p>
            <a:r>
              <a:rPr lang="en-US" dirty="0" err="1"/>
              <a:t>OpenId</a:t>
            </a:r>
            <a:endParaRPr lang="en-US" dirty="0"/>
          </a:p>
          <a:p>
            <a:pPr lvl="1"/>
            <a:r>
              <a:rPr lang="en-US" dirty="0"/>
              <a:t>Subject Id (sub)</a:t>
            </a:r>
          </a:p>
          <a:p>
            <a:r>
              <a:rPr lang="en-US" dirty="0"/>
              <a:t>Email</a:t>
            </a:r>
          </a:p>
          <a:p>
            <a:pPr lvl="1"/>
            <a:r>
              <a:rPr lang="en-US" dirty="0"/>
              <a:t>Email (email)</a:t>
            </a:r>
          </a:p>
          <a:p>
            <a:pPr lvl="1"/>
            <a:r>
              <a:rPr lang="en-US" dirty="0"/>
              <a:t>Email Verified (</a:t>
            </a:r>
            <a:r>
              <a:rPr lang="en-US" dirty="0" err="1"/>
              <a:t>email_verified</a:t>
            </a:r>
            <a:r>
              <a:rPr lang="en-US" dirty="0"/>
              <a:t>)</a:t>
            </a:r>
          </a:p>
          <a:p>
            <a:r>
              <a:rPr lang="en-US" dirty="0"/>
              <a:t>Profile</a:t>
            </a:r>
          </a:p>
          <a:p>
            <a:pPr lvl="1"/>
            <a:r>
              <a:rPr lang="en-US" dirty="0"/>
              <a:t>First Name (</a:t>
            </a:r>
            <a:r>
              <a:rPr lang="en-US" dirty="0" err="1"/>
              <a:t>given_name</a:t>
            </a:r>
            <a:r>
              <a:rPr lang="en-US" dirty="0"/>
              <a:t>)</a:t>
            </a:r>
          </a:p>
          <a:p>
            <a:pPr lvl="1"/>
            <a:r>
              <a:rPr lang="en-US" dirty="0"/>
              <a:t>Last Name (</a:t>
            </a:r>
            <a:r>
              <a:rPr lang="en-US" dirty="0" err="1"/>
              <a:t>family_name</a:t>
            </a:r>
            <a:r>
              <a:rPr lang="en-US" dirty="0"/>
              <a:t>)</a:t>
            </a:r>
          </a:p>
        </p:txBody>
      </p:sp>
    </p:spTree>
    <p:extLst>
      <p:ext uri="{BB962C8B-B14F-4D97-AF65-F5344CB8AC3E}">
        <p14:creationId xmlns:p14="http://schemas.microsoft.com/office/powerpoint/2010/main" val="30922818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70FDFA9-1817-46EC-A457-742DD427D0AE}"/>
              </a:ext>
            </a:extLst>
          </p:cNvPr>
          <p:cNvSpPr>
            <a:spLocks noGrp="1"/>
          </p:cNvSpPr>
          <p:nvPr>
            <p:ph type="title"/>
          </p:nvPr>
        </p:nvSpPr>
        <p:spPr/>
        <p:txBody>
          <a:bodyPr/>
          <a:lstStyle/>
          <a:p>
            <a:r>
              <a:rPr lang="en-US" dirty="0"/>
              <a:t>Response Types</a:t>
            </a:r>
          </a:p>
        </p:txBody>
      </p:sp>
      <p:sp>
        <p:nvSpPr>
          <p:cNvPr id="5" name="Content Placeholder 4">
            <a:extLst>
              <a:ext uri="{FF2B5EF4-FFF2-40B4-BE49-F238E27FC236}">
                <a16:creationId xmlns:a16="http://schemas.microsoft.com/office/drawing/2014/main" id="{05BE1744-7E42-480C-BC94-AF5471CB0C07}"/>
              </a:ext>
            </a:extLst>
          </p:cNvPr>
          <p:cNvSpPr>
            <a:spLocks noGrp="1"/>
          </p:cNvSpPr>
          <p:nvPr>
            <p:ph idx="1"/>
          </p:nvPr>
        </p:nvSpPr>
        <p:spPr/>
        <p:txBody>
          <a:bodyPr/>
          <a:lstStyle/>
          <a:p>
            <a:r>
              <a:rPr lang="en-US" dirty="0"/>
              <a:t>token</a:t>
            </a:r>
          </a:p>
          <a:p>
            <a:pPr lvl="1"/>
            <a:r>
              <a:rPr lang="en-US" dirty="0"/>
              <a:t>Basic </a:t>
            </a:r>
            <a:r>
              <a:rPr lang="en-US" dirty="0" err="1"/>
              <a:t>access_token</a:t>
            </a:r>
            <a:r>
              <a:rPr lang="en-US" dirty="0"/>
              <a:t> from the OAuth spec</a:t>
            </a:r>
          </a:p>
          <a:p>
            <a:r>
              <a:rPr lang="en-US" dirty="0" err="1"/>
              <a:t>id_token</a:t>
            </a:r>
            <a:endParaRPr lang="en-US" dirty="0"/>
          </a:p>
          <a:p>
            <a:pPr lvl="1"/>
            <a:r>
              <a:rPr lang="en-US" dirty="0"/>
              <a:t>Identity of the user in token form</a:t>
            </a:r>
          </a:p>
          <a:p>
            <a:r>
              <a:rPr lang="en-US" dirty="0"/>
              <a:t>code</a:t>
            </a:r>
          </a:p>
          <a:p>
            <a:pPr lvl="1"/>
            <a:r>
              <a:rPr lang="en-US"/>
              <a:t>Used </a:t>
            </a:r>
            <a:r>
              <a:rPr lang="en-US" dirty="0"/>
              <a:t>for </a:t>
            </a:r>
            <a:r>
              <a:rPr lang="en-US" dirty="0" err="1"/>
              <a:t>auth</a:t>
            </a:r>
            <a:r>
              <a:rPr lang="en-US" dirty="0"/>
              <a:t>-code grant flow.</a:t>
            </a:r>
          </a:p>
          <a:p>
            <a:r>
              <a:rPr lang="en-US" dirty="0" err="1"/>
              <a:t>refresh_token</a:t>
            </a:r>
            <a:endParaRPr lang="en-US" dirty="0"/>
          </a:p>
          <a:p>
            <a:pPr lvl="1"/>
            <a:r>
              <a:rPr lang="en-US" dirty="0"/>
              <a:t>Used for offline access / long term, continues access  </a:t>
            </a:r>
          </a:p>
        </p:txBody>
      </p:sp>
    </p:spTree>
    <p:extLst>
      <p:ext uri="{BB962C8B-B14F-4D97-AF65-F5344CB8AC3E}">
        <p14:creationId xmlns:p14="http://schemas.microsoft.com/office/powerpoint/2010/main" val="13789108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4" descr="Image result for stick figure">
            <a:extLst>
              <a:ext uri="{FF2B5EF4-FFF2-40B4-BE49-F238E27FC236}">
                <a16:creationId xmlns:a16="http://schemas.microsoft.com/office/drawing/2014/main" id="{A56B6EE6-2AE1-4F30-9B7C-78A103EAA0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2417" y="4230106"/>
            <a:ext cx="570300" cy="55425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Image result for stick figure">
            <a:extLst>
              <a:ext uri="{FF2B5EF4-FFF2-40B4-BE49-F238E27FC236}">
                <a16:creationId xmlns:a16="http://schemas.microsoft.com/office/drawing/2014/main" id="{021FFD6E-C2E7-4B79-93F6-2BCA92FA14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127" y="3047616"/>
            <a:ext cx="570300" cy="55425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4971C88-1E54-4FDC-BC49-33453FF0F8BB}"/>
              </a:ext>
            </a:extLst>
          </p:cNvPr>
          <p:cNvSpPr>
            <a:spLocks noGrp="1"/>
          </p:cNvSpPr>
          <p:nvPr>
            <p:ph type="title"/>
          </p:nvPr>
        </p:nvSpPr>
        <p:spPr/>
        <p:txBody>
          <a:bodyPr/>
          <a:lstStyle/>
          <a:p>
            <a:r>
              <a:rPr lang="en-US" dirty="0"/>
              <a:t>Implicit Flow</a:t>
            </a:r>
          </a:p>
        </p:txBody>
      </p:sp>
      <p:pic>
        <p:nvPicPr>
          <p:cNvPr id="7" name="Picture 4" descr="Image result for stick figure">
            <a:extLst>
              <a:ext uri="{FF2B5EF4-FFF2-40B4-BE49-F238E27FC236}">
                <a16:creationId xmlns:a16="http://schemas.microsoft.com/office/drawing/2014/main" id="{F6C5F287-F4B2-4CA0-93CD-26003278B7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83298" y="3026948"/>
            <a:ext cx="570300" cy="554256"/>
          </a:xfrm>
          <a:prstGeom prst="rect">
            <a:avLst/>
          </a:prstGeom>
          <a:noFill/>
          <a:extLst>
            <a:ext uri="{909E8E84-426E-40DD-AFC4-6F175D3DCCD1}">
              <a14:hiddenFill xmlns:a14="http://schemas.microsoft.com/office/drawing/2010/main">
                <a:solidFill>
                  <a:srgbClr val="FFFFFF"/>
                </a:solidFill>
              </a14:hiddenFill>
            </a:ext>
          </a:extLst>
        </p:spPr>
      </p:pic>
      <p:sp>
        <p:nvSpPr>
          <p:cNvPr id="8" name="Arrow: Right 7">
            <a:extLst>
              <a:ext uri="{FF2B5EF4-FFF2-40B4-BE49-F238E27FC236}">
                <a16:creationId xmlns:a16="http://schemas.microsoft.com/office/drawing/2014/main" id="{727C6BDD-24DC-4E8E-91A4-061505246138}"/>
              </a:ext>
            </a:extLst>
          </p:cNvPr>
          <p:cNvSpPr/>
          <p:nvPr/>
        </p:nvSpPr>
        <p:spPr>
          <a:xfrm rot="20708456">
            <a:off x="4008655" y="3491127"/>
            <a:ext cx="1194486" cy="1801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utoShape 2" descr="Image result for target">
            <a:extLst>
              <a:ext uri="{FF2B5EF4-FFF2-40B4-BE49-F238E27FC236}">
                <a16:creationId xmlns:a16="http://schemas.microsoft.com/office/drawing/2014/main" id="{FC2429CD-92AA-4B57-9DC2-C1134177228B}"/>
              </a:ext>
            </a:extLst>
          </p:cNvPr>
          <p:cNvSpPr>
            <a:spLocks noChangeAspect="1" noChangeArrowheads="1"/>
          </p:cNvSpPr>
          <p:nvPr/>
        </p:nvSpPr>
        <p:spPr bwMode="auto">
          <a:xfrm>
            <a:off x="6950290" y="3047616"/>
            <a:ext cx="1438275" cy="14382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0" name="Picture 6" descr="Image result">
            <a:extLst>
              <a:ext uri="{FF2B5EF4-FFF2-40B4-BE49-F238E27FC236}">
                <a16:creationId xmlns:a16="http://schemas.microsoft.com/office/drawing/2014/main" id="{CACA30BB-BD7F-4F08-A89C-BD066CAFC3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0341" y="2420879"/>
            <a:ext cx="1180993" cy="118099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monopoly pass go">
            <a:extLst>
              <a:ext uri="{FF2B5EF4-FFF2-40B4-BE49-F238E27FC236}">
                <a16:creationId xmlns:a16="http://schemas.microsoft.com/office/drawing/2014/main" id="{F325539B-165B-4FBA-ACBA-CE93EDBD19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11566" y="3472167"/>
            <a:ext cx="1293961" cy="80872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a:extLst>
              <a:ext uri="{FF2B5EF4-FFF2-40B4-BE49-F238E27FC236}">
                <a16:creationId xmlns:a16="http://schemas.microsoft.com/office/drawing/2014/main" id="{34742F84-17D5-4A4C-B361-BDA6BEF399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63288" y="3766753"/>
            <a:ext cx="1333500" cy="1333500"/>
          </a:xfrm>
          <a:prstGeom prst="rect">
            <a:avLst/>
          </a:prstGeom>
          <a:noFill/>
          <a:extLst>
            <a:ext uri="{909E8E84-426E-40DD-AFC4-6F175D3DCCD1}">
              <a14:hiddenFill xmlns:a14="http://schemas.microsoft.com/office/drawing/2010/main">
                <a:solidFill>
                  <a:srgbClr val="FFFFFF"/>
                </a:solidFill>
              </a14:hiddenFill>
            </a:ext>
          </a:extLst>
        </p:spPr>
      </p:pic>
      <p:sp>
        <p:nvSpPr>
          <p:cNvPr id="15" name="Arrow: Right 14">
            <a:extLst>
              <a:ext uri="{FF2B5EF4-FFF2-40B4-BE49-F238E27FC236}">
                <a16:creationId xmlns:a16="http://schemas.microsoft.com/office/drawing/2014/main" id="{084D9DA4-BD27-4DFE-AE4B-79E7201A63A3}"/>
              </a:ext>
            </a:extLst>
          </p:cNvPr>
          <p:cNvSpPr/>
          <p:nvPr/>
        </p:nvSpPr>
        <p:spPr>
          <a:xfrm rot="1097477">
            <a:off x="6685768" y="3491128"/>
            <a:ext cx="1194486" cy="1801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68505FF5-8D4F-4679-B9A2-296C56A2252C}"/>
              </a:ext>
            </a:extLst>
          </p:cNvPr>
          <p:cNvSpPr/>
          <p:nvPr/>
        </p:nvSpPr>
        <p:spPr>
          <a:xfrm rot="11895261">
            <a:off x="6508026" y="4123192"/>
            <a:ext cx="1194486" cy="1801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1E0F5E73-795D-4D24-B84E-9AB8F8EDF8CD}"/>
              </a:ext>
            </a:extLst>
          </p:cNvPr>
          <p:cNvPicPr>
            <a:picLocks noChangeAspect="1"/>
          </p:cNvPicPr>
          <p:nvPr/>
        </p:nvPicPr>
        <p:blipFill>
          <a:blip r:embed="rId6"/>
          <a:stretch>
            <a:fillRect/>
          </a:stretch>
        </p:blipFill>
        <p:spPr>
          <a:xfrm>
            <a:off x="6938488" y="4416302"/>
            <a:ext cx="533333" cy="409524"/>
          </a:xfrm>
          <a:prstGeom prst="rect">
            <a:avLst/>
          </a:prstGeom>
        </p:spPr>
      </p:pic>
      <p:pic>
        <p:nvPicPr>
          <p:cNvPr id="22" name="Picture 21">
            <a:extLst>
              <a:ext uri="{FF2B5EF4-FFF2-40B4-BE49-F238E27FC236}">
                <a16:creationId xmlns:a16="http://schemas.microsoft.com/office/drawing/2014/main" id="{95DF4529-C8EB-4BA3-A98E-D0122EB5F2AC}"/>
              </a:ext>
            </a:extLst>
          </p:cNvPr>
          <p:cNvPicPr>
            <a:picLocks noChangeAspect="1"/>
          </p:cNvPicPr>
          <p:nvPr/>
        </p:nvPicPr>
        <p:blipFill>
          <a:blip r:embed="rId7"/>
          <a:stretch>
            <a:fillRect/>
          </a:stretch>
        </p:blipFill>
        <p:spPr>
          <a:xfrm>
            <a:off x="6585938" y="4825826"/>
            <a:ext cx="705100" cy="360363"/>
          </a:xfrm>
          <a:prstGeom prst="rect">
            <a:avLst/>
          </a:prstGeom>
        </p:spPr>
      </p:pic>
    </p:spTree>
    <p:extLst>
      <p:ext uri="{BB962C8B-B14F-4D97-AF65-F5344CB8AC3E}">
        <p14:creationId xmlns:p14="http://schemas.microsoft.com/office/powerpoint/2010/main" val="2668129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3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5" grpId="0" animBg="1"/>
      <p:bldP spid="1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71C88-1E54-4FDC-BC49-33453FF0F8BB}"/>
              </a:ext>
            </a:extLst>
          </p:cNvPr>
          <p:cNvSpPr>
            <a:spLocks noGrp="1"/>
          </p:cNvSpPr>
          <p:nvPr>
            <p:ph type="title"/>
          </p:nvPr>
        </p:nvSpPr>
        <p:spPr/>
        <p:txBody>
          <a:bodyPr/>
          <a:lstStyle/>
          <a:p>
            <a:r>
              <a:rPr lang="en-US" dirty="0"/>
              <a:t>Authorization Code Flow</a:t>
            </a:r>
          </a:p>
        </p:txBody>
      </p:sp>
      <p:pic>
        <p:nvPicPr>
          <p:cNvPr id="6" name="Picture 4" descr="Image result for stick figure">
            <a:extLst>
              <a:ext uri="{FF2B5EF4-FFF2-40B4-BE49-F238E27FC236}">
                <a16:creationId xmlns:a16="http://schemas.microsoft.com/office/drawing/2014/main" id="{77D9EBD4-AD79-4570-9B54-A56CB9D5E5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65865" y="4622278"/>
            <a:ext cx="570300" cy="55425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Image result for stick figure">
            <a:extLst>
              <a:ext uri="{FF2B5EF4-FFF2-40B4-BE49-F238E27FC236}">
                <a16:creationId xmlns:a16="http://schemas.microsoft.com/office/drawing/2014/main" id="{20BBBCCA-B995-49D9-9D00-17582BEA9A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9049" y="3118992"/>
            <a:ext cx="570300" cy="55425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Image result for stick figure">
            <a:extLst>
              <a:ext uri="{FF2B5EF4-FFF2-40B4-BE49-F238E27FC236}">
                <a16:creationId xmlns:a16="http://schemas.microsoft.com/office/drawing/2014/main" id="{FE1FF0D2-C7F2-4D92-8D3A-A28F659093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1975" y="3352549"/>
            <a:ext cx="570300" cy="554256"/>
          </a:xfrm>
          <a:prstGeom prst="rect">
            <a:avLst/>
          </a:prstGeom>
          <a:noFill/>
          <a:extLst>
            <a:ext uri="{909E8E84-426E-40DD-AFC4-6F175D3DCCD1}">
              <a14:hiddenFill xmlns:a14="http://schemas.microsoft.com/office/drawing/2010/main">
                <a:solidFill>
                  <a:srgbClr val="FFFFFF"/>
                </a:solidFill>
              </a14:hiddenFill>
            </a:ext>
          </a:extLst>
        </p:spPr>
      </p:pic>
      <p:sp>
        <p:nvSpPr>
          <p:cNvPr id="9" name="Arrow: Right 8">
            <a:extLst>
              <a:ext uri="{FF2B5EF4-FFF2-40B4-BE49-F238E27FC236}">
                <a16:creationId xmlns:a16="http://schemas.microsoft.com/office/drawing/2014/main" id="{8761BAE6-771C-4B6A-9E7F-6642619A9275}"/>
              </a:ext>
            </a:extLst>
          </p:cNvPr>
          <p:cNvSpPr/>
          <p:nvPr/>
        </p:nvSpPr>
        <p:spPr>
          <a:xfrm rot="20708456">
            <a:off x="3387332" y="3816728"/>
            <a:ext cx="1194486" cy="1801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utoShape 2" descr="Image result for target">
            <a:extLst>
              <a:ext uri="{FF2B5EF4-FFF2-40B4-BE49-F238E27FC236}">
                <a16:creationId xmlns:a16="http://schemas.microsoft.com/office/drawing/2014/main" id="{1CF5FF15-341D-446E-B7C6-8C748442F16D}"/>
              </a:ext>
            </a:extLst>
          </p:cNvPr>
          <p:cNvSpPr>
            <a:spLocks noChangeAspect="1" noChangeArrowheads="1"/>
          </p:cNvSpPr>
          <p:nvPr/>
        </p:nvSpPr>
        <p:spPr bwMode="auto">
          <a:xfrm>
            <a:off x="6328967" y="3373217"/>
            <a:ext cx="1438275" cy="14382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6" descr="Image result">
            <a:extLst>
              <a:ext uri="{FF2B5EF4-FFF2-40B4-BE49-F238E27FC236}">
                <a16:creationId xmlns:a16="http://schemas.microsoft.com/office/drawing/2014/main" id="{FD5F3675-3239-440B-B9E7-1CA2C75358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05830" y="2907182"/>
            <a:ext cx="1180993" cy="118099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Image result for monopoly pass go">
            <a:extLst>
              <a:ext uri="{FF2B5EF4-FFF2-40B4-BE49-F238E27FC236}">
                <a16:creationId xmlns:a16="http://schemas.microsoft.com/office/drawing/2014/main" id="{8132D53F-BE6F-4A23-A3B7-6446F86D0D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90243" y="3797768"/>
            <a:ext cx="1293961" cy="80872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Image result">
            <a:extLst>
              <a:ext uri="{FF2B5EF4-FFF2-40B4-BE49-F238E27FC236}">
                <a16:creationId xmlns:a16="http://schemas.microsoft.com/office/drawing/2014/main" id="{65AC7E77-A3AC-4DD4-8ADF-342BB8397B2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11191" y="3951264"/>
            <a:ext cx="1333500" cy="1333500"/>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6D437CEE-F027-4C89-B395-ECD9A7E9691D}"/>
              </a:ext>
            </a:extLst>
          </p:cNvPr>
          <p:cNvSpPr/>
          <p:nvPr/>
        </p:nvSpPr>
        <p:spPr>
          <a:xfrm>
            <a:off x="6168622" y="3655801"/>
            <a:ext cx="1194486" cy="1801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6A1246F1-D3B5-4BF2-98DA-CD251740670F}"/>
              </a:ext>
            </a:extLst>
          </p:cNvPr>
          <p:cNvSpPr/>
          <p:nvPr/>
        </p:nvSpPr>
        <p:spPr>
          <a:xfrm rot="11744273">
            <a:off x="6042740" y="4412627"/>
            <a:ext cx="2417285" cy="1801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FBA299C1-5804-47E0-A98B-ECE556184E76}"/>
              </a:ext>
            </a:extLst>
          </p:cNvPr>
          <p:cNvPicPr>
            <a:picLocks noChangeAspect="1"/>
          </p:cNvPicPr>
          <p:nvPr/>
        </p:nvPicPr>
        <p:blipFill>
          <a:blip r:embed="rId7"/>
          <a:stretch>
            <a:fillRect/>
          </a:stretch>
        </p:blipFill>
        <p:spPr>
          <a:xfrm>
            <a:off x="7328381" y="4908326"/>
            <a:ext cx="571429" cy="438095"/>
          </a:xfrm>
          <a:prstGeom prst="rect">
            <a:avLst/>
          </a:prstGeom>
        </p:spPr>
      </p:pic>
      <p:pic>
        <p:nvPicPr>
          <p:cNvPr id="2050" name="Picture 2" descr="Image result for zombie clipart">
            <a:extLst>
              <a:ext uri="{FF2B5EF4-FFF2-40B4-BE49-F238E27FC236}">
                <a16:creationId xmlns:a16="http://schemas.microsoft.com/office/drawing/2014/main" id="{6E301F3B-F0A8-437C-8D76-3C1041AFFD1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543190" y="3169205"/>
            <a:ext cx="944049" cy="13335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C6074449-B1E6-4DD0-929D-A51391733536}"/>
              </a:ext>
            </a:extLst>
          </p:cNvPr>
          <p:cNvPicPr>
            <a:picLocks noChangeAspect="1"/>
          </p:cNvPicPr>
          <p:nvPr/>
        </p:nvPicPr>
        <p:blipFill>
          <a:blip r:embed="rId9"/>
          <a:stretch>
            <a:fillRect/>
          </a:stretch>
        </p:blipFill>
        <p:spPr>
          <a:xfrm>
            <a:off x="8908118" y="2652871"/>
            <a:ext cx="533333" cy="409524"/>
          </a:xfrm>
          <a:prstGeom prst="rect">
            <a:avLst/>
          </a:prstGeom>
        </p:spPr>
      </p:pic>
      <p:sp>
        <p:nvSpPr>
          <p:cNvPr id="18" name="Arrow: Curved Down 17">
            <a:extLst>
              <a:ext uri="{FF2B5EF4-FFF2-40B4-BE49-F238E27FC236}">
                <a16:creationId xmlns:a16="http://schemas.microsoft.com/office/drawing/2014/main" id="{07C4CE9E-5E6C-4C34-AF4E-AF32BB5DD721}"/>
              </a:ext>
            </a:extLst>
          </p:cNvPr>
          <p:cNvSpPr/>
          <p:nvPr/>
        </p:nvSpPr>
        <p:spPr>
          <a:xfrm rot="820241">
            <a:off x="6121066" y="2540896"/>
            <a:ext cx="3114320" cy="859453"/>
          </a:xfrm>
          <a:prstGeom prst="curvedDown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1" name="Picture 20">
            <a:extLst>
              <a:ext uri="{FF2B5EF4-FFF2-40B4-BE49-F238E27FC236}">
                <a16:creationId xmlns:a16="http://schemas.microsoft.com/office/drawing/2014/main" id="{E4225B29-2173-49A0-878B-EF886D4CA5B1}"/>
              </a:ext>
            </a:extLst>
          </p:cNvPr>
          <p:cNvPicPr>
            <a:picLocks noChangeAspect="1"/>
          </p:cNvPicPr>
          <p:nvPr/>
        </p:nvPicPr>
        <p:blipFill>
          <a:blip r:embed="rId7"/>
          <a:stretch>
            <a:fillRect/>
          </a:stretch>
        </p:blipFill>
        <p:spPr>
          <a:xfrm>
            <a:off x="5757538" y="2119134"/>
            <a:ext cx="571429" cy="438095"/>
          </a:xfrm>
          <a:prstGeom prst="rect">
            <a:avLst/>
          </a:prstGeom>
        </p:spPr>
      </p:pic>
      <p:pic>
        <p:nvPicPr>
          <p:cNvPr id="22" name="Picture 21">
            <a:extLst>
              <a:ext uri="{FF2B5EF4-FFF2-40B4-BE49-F238E27FC236}">
                <a16:creationId xmlns:a16="http://schemas.microsoft.com/office/drawing/2014/main" id="{4FE71B4F-0A11-4616-88EC-761205F7A94E}"/>
              </a:ext>
            </a:extLst>
          </p:cNvPr>
          <p:cNvPicPr>
            <a:picLocks noChangeAspect="1"/>
          </p:cNvPicPr>
          <p:nvPr/>
        </p:nvPicPr>
        <p:blipFill>
          <a:blip r:embed="rId10"/>
          <a:stretch>
            <a:fillRect/>
          </a:stretch>
        </p:blipFill>
        <p:spPr>
          <a:xfrm>
            <a:off x="8258641" y="2364773"/>
            <a:ext cx="705100" cy="360363"/>
          </a:xfrm>
          <a:prstGeom prst="rect">
            <a:avLst/>
          </a:prstGeom>
        </p:spPr>
      </p:pic>
    </p:spTree>
    <p:extLst>
      <p:ext uri="{BB962C8B-B14F-4D97-AF65-F5344CB8AC3E}">
        <p14:creationId xmlns:p14="http://schemas.microsoft.com/office/powerpoint/2010/main" val="3951359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5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animBg="1"/>
      <p:bldP spid="15" grpId="0" animBg="1"/>
      <p:bldP spid="1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71C88-1E54-4FDC-BC49-33453FF0F8BB}"/>
              </a:ext>
            </a:extLst>
          </p:cNvPr>
          <p:cNvSpPr>
            <a:spLocks noGrp="1"/>
          </p:cNvSpPr>
          <p:nvPr>
            <p:ph type="title"/>
          </p:nvPr>
        </p:nvSpPr>
        <p:spPr/>
        <p:txBody>
          <a:bodyPr/>
          <a:lstStyle/>
          <a:p>
            <a:r>
              <a:rPr lang="en-US" dirty="0"/>
              <a:t>Hybrid Flow</a:t>
            </a:r>
          </a:p>
        </p:txBody>
      </p:sp>
      <p:pic>
        <p:nvPicPr>
          <p:cNvPr id="6" name="Picture 4" descr="Image result for stick figure">
            <a:extLst>
              <a:ext uri="{FF2B5EF4-FFF2-40B4-BE49-F238E27FC236}">
                <a16:creationId xmlns:a16="http://schemas.microsoft.com/office/drawing/2014/main" id="{77D9EBD4-AD79-4570-9B54-A56CB9D5E5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8725" y="4489236"/>
            <a:ext cx="570300" cy="55425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Image result for stick figure">
            <a:extLst>
              <a:ext uri="{FF2B5EF4-FFF2-40B4-BE49-F238E27FC236}">
                <a16:creationId xmlns:a16="http://schemas.microsoft.com/office/drawing/2014/main" id="{20BBBCCA-B995-49D9-9D00-17582BEA9A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9049" y="3118992"/>
            <a:ext cx="570300" cy="55425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Image result for stick figure">
            <a:extLst>
              <a:ext uri="{FF2B5EF4-FFF2-40B4-BE49-F238E27FC236}">
                <a16:creationId xmlns:a16="http://schemas.microsoft.com/office/drawing/2014/main" id="{FE1FF0D2-C7F2-4D92-8D3A-A28F659093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1975" y="3352549"/>
            <a:ext cx="570300" cy="554256"/>
          </a:xfrm>
          <a:prstGeom prst="rect">
            <a:avLst/>
          </a:prstGeom>
          <a:noFill/>
          <a:extLst>
            <a:ext uri="{909E8E84-426E-40DD-AFC4-6F175D3DCCD1}">
              <a14:hiddenFill xmlns:a14="http://schemas.microsoft.com/office/drawing/2010/main">
                <a:solidFill>
                  <a:srgbClr val="FFFFFF"/>
                </a:solidFill>
              </a14:hiddenFill>
            </a:ext>
          </a:extLst>
        </p:spPr>
      </p:pic>
      <p:sp>
        <p:nvSpPr>
          <p:cNvPr id="9" name="Arrow: Right 8">
            <a:extLst>
              <a:ext uri="{FF2B5EF4-FFF2-40B4-BE49-F238E27FC236}">
                <a16:creationId xmlns:a16="http://schemas.microsoft.com/office/drawing/2014/main" id="{8761BAE6-771C-4B6A-9E7F-6642619A9275}"/>
              </a:ext>
            </a:extLst>
          </p:cNvPr>
          <p:cNvSpPr/>
          <p:nvPr/>
        </p:nvSpPr>
        <p:spPr>
          <a:xfrm rot="20708456">
            <a:off x="3387332" y="3816728"/>
            <a:ext cx="1194486" cy="1801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utoShape 2" descr="Image result for target">
            <a:extLst>
              <a:ext uri="{FF2B5EF4-FFF2-40B4-BE49-F238E27FC236}">
                <a16:creationId xmlns:a16="http://schemas.microsoft.com/office/drawing/2014/main" id="{1CF5FF15-341D-446E-B7C6-8C748442F16D}"/>
              </a:ext>
            </a:extLst>
          </p:cNvPr>
          <p:cNvSpPr>
            <a:spLocks noChangeAspect="1" noChangeArrowheads="1"/>
          </p:cNvSpPr>
          <p:nvPr/>
        </p:nvSpPr>
        <p:spPr bwMode="auto">
          <a:xfrm>
            <a:off x="6328967" y="3373217"/>
            <a:ext cx="1438275" cy="14382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6" descr="Image result">
            <a:extLst>
              <a:ext uri="{FF2B5EF4-FFF2-40B4-BE49-F238E27FC236}">
                <a16:creationId xmlns:a16="http://schemas.microsoft.com/office/drawing/2014/main" id="{FD5F3675-3239-440B-B9E7-1CA2C75358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05830" y="2907182"/>
            <a:ext cx="1180993" cy="118099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Image result for monopoly pass go">
            <a:extLst>
              <a:ext uri="{FF2B5EF4-FFF2-40B4-BE49-F238E27FC236}">
                <a16:creationId xmlns:a16="http://schemas.microsoft.com/office/drawing/2014/main" id="{8132D53F-BE6F-4A23-A3B7-6446F86D0D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90243" y="3797768"/>
            <a:ext cx="1293961" cy="80872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Image result">
            <a:extLst>
              <a:ext uri="{FF2B5EF4-FFF2-40B4-BE49-F238E27FC236}">
                <a16:creationId xmlns:a16="http://schemas.microsoft.com/office/drawing/2014/main" id="{65AC7E77-A3AC-4DD4-8ADF-342BB8397B2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11191" y="3951264"/>
            <a:ext cx="1333500" cy="1333500"/>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6D437CEE-F027-4C89-B395-ECD9A7E9691D}"/>
              </a:ext>
            </a:extLst>
          </p:cNvPr>
          <p:cNvSpPr/>
          <p:nvPr/>
        </p:nvSpPr>
        <p:spPr>
          <a:xfrm>
            <a:off x="6168622" y="3655801"/>
            <a:ext cx="1194486" cy="1801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6A1246F1-D3B5-4BF2-98DA-CD251740670F}"/>
              </a:ext>
            </a:extLst>
          </p:cNvPr>
          <p:cNvSpPr/>
          <p:nvPr/>
        </p:nvSpPr>
        <p:spPr>
          <a:xfrm rot="11744273">
            <a:off x="6042740" y="4412627"/>
            <a:ext cx="2417285" cy="1801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FBA299C1-5804-47E0-A98B-ECE556184E76}"/>
              </a:ext>
            </a:extLst>
          </p:cNvPr>
          <p:cNvPicPr>
            <a:picLocks noChangeAspect="1"/>
          </p:cNvPicPr>
          <p:nvPr/>
        </p:nvPicPr>
        <p:blipFill>
          <a:blip r:embed="rId7"/>
          <a:stretch>
            <a:fillRect/>
          </a:stretch>
        </p:blipFill>
        <p:spPr>
          <a:xfrm>
            <a:off x="6831253" y="4705376"/>
            <a:ext cx="571429" cy="438095"/>
          </a:xfrm>
          <a:prstGeom prst="rect">
            <a:avLst/>
          </a:prstGeom>
        </p:spPr>
      </p:pic>
      <p:pic>
        <p:nvPicPr>
          <p:cNvPr id="2050" name="Picture 2" descr="Image result for zombie clipart">
            <a:extLst>
              <a:ext uri="{FF2B5EF4-FFF2-40B4-BE49-F238E27FC236}">
                <a16:creationId xmlns:a16="http://schemas.microsoft.com/office/drawing/2014/main" id="{6E301F3B-F0A8-437C-8D76-3C1041AFFD1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543190" y="3169205"/>
            <a:ext cx="944049" cy="13335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C6074449-B1E6-4DD0-929D-A51391733536}"/>
              </a:ext>
            </a:extLst>
          </p:cNvPr>
          <p:cNvPicPr>
            <a:picLocks noChangeAspect="1"/>
          </p:cNvPicPr>
          <p:nvPr/>
        </p:nvPicPr>
        <p:blipFill>
          <a:blip r:embed="rId9"/>
          <a:stretch>
            <a:fillRect/>
          </a:stretch>
        </p:blipFill>
        <p:spPr>
          <a:xfrm>
            <a:off x="7576074" y="4944364"/>
            <a:ext cx="533333" cy="409524"/>
          </a:xfrm>
          <a:prstGeom prst="rect">
            <a:avLst/>
          </a:prstGeom>
        </p:spPr>
      </p:pic>
      <p:sp>
        <p:nvSpPr>
          <p:cNvPr id="18" name="Arrow: Curved Down 17">
            <a:extLst>
              <a:ext uri="{FF2B5EF4-FFF2-40B4-BE49-F238E27FC236}">
                <a16:creationId xmlns:a16="http://schemas.microsoft.com/office/drawing/2014/main" id="{07C4CE9E-5E6C-4C34-AF4E-AF32BB5DD721}"/>
              </a:ext>
            </a:extLst>
          </p:cNvPr>
          <p:cNvSpPr/>
          <p:nvPr/>
        </p:nvSpPr>
        <p:spPr>
          <a:xfrm rot="820241">
            <a:off x="6121066" y="2540896"/>
            <a:ext cx="3114320" cy="859453"/>
          </a:xfrm>
          <a:prstGeom prst="curvedDown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1" name="Picture 20">
            <a:extLst>
              <a:ext uri="{FF2B5EF4-FFF2-40B4-BE49-F238E27FC236}">
                <a16:creationId xmlns:a16="http://schemas.microsoft.com/office/drawing/2014/main" id="{E4225B29-2173-49A0-878B-EF886D4CA5B1}"/>
              </a:ext>
            </a:extLst>
          </p:cNvPr>
          <p:cNvPicPr>
            <a:picLocks noChangeAspect="1"/>
          </p:cNvPicPr>
          <p:nvPr/>
        </p:nvPicPr>
        <p:blipFill>
          <a:blip r:embed="rId7"/>
          <a:stretch>
            <a:fillRect/>
          </a:stretch>
        </p:blipFill>
        <p:spPr>
          <a:xfrm>
            <a:off x="5757538" y="2119134"/>
            <a:ext cx="571429" cy="438095"/>
          </a:xfrm>
          <a:prstGeom prst="rect">
            <a:avLst/>
          </a:prstGeom>
        </p:spPr>
      </p:pic>
      <p:pic>
        <p:nvPicPr>
          <p:cNvPr id="22" name="Picture 21">
            <a:extLst>
              <a:ext uri="{FF2B5EF4-FFF2-40B4-BE49-F238E27FC236}">
                <a16:creationId xmlns:a16="http://schemas.microsoft.com/office/drawing/2014/main" id="{4FE71B4F-0A11-4616-88EC-761205F7A94E}"/>
              </a:ext>
            </a:extLst>
          </p:cNvPr>
          <p:cNvPicPr>
            <a:picLocks noChangeAspect="1"/>
          </p:cNvPicPr>
          <p:nvPr/>
        </p:nvPicPr>
        <p:blipFill>
          <a:blip r:embed="rId10"/>
          <a:stretch>
            <a:fillRect/>
          </a:stretch>
        </p:blipFill>
        <p:spPr>
          <a:xfrm>
            <a:off x="8893814" y="2786370"/>
            <a:ext cx="705100" cy="360363"/>
          </a:xfrm>
          <a:prstGeom prst="rect">
            <a:avLst/>
          </a:prstGeom>
        </p:spPr>
      </p:pic>
    </p:spTree>
    <p:extLst>
      <p:ext uri="{BB962C8B-B14F-4D97-AF65-F5344CB8AC3E}">
        <p14:creationId xmlns:p14="http://schemas.microsoft.com/office/powerpoint/2010/main" val="2455728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5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animBg="1"/>
      <p:bldP spid="15" grpId="0" animBg="1"/>
      <p:bldP spid="18"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9EEC3-E145-4AA2-B401-FCE96B36B225}"/>
              </a:ext>
            </a:extLst>
          </p:cNvPr>
          <p:cNvSpPr>
            <a:spLocks noGrp="1"/>
          </p:cNvSpPr>
          <p:nvPr>
            <p:ph type="title"/>
          </p:nvPr>
        </p:nvSpPr>
        <p:spPr/>
        <p:txBody>
          <a:bodyPr/>
          <a:lstStyle/>
          <a:p>
            <a:r>
              <a:rPr lang="en-US" dirty="0"/>
              <a:t>Why OpenID Connect?</a:t>
            </a:r>
          </a:p>
        </p:txBody>
      </p:sp>
      <p:sp>
        <p:nvSpPr>
          <p:cNvPr id="3" name="Text Placeholder 2">
            <a:extLst>
              <a:ext uri="{FF2B5EF4-FFF2-40B4-BE49-F238E27FC236}">
                <a16:creationId xmlns:a16="http://schemas.microsoft.com/office/drawing/2014/main" id="{B3EBE4D7-2D74-4191-92DC-19E5B83C8C1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935117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42B06-49AE-4977-B286-89216F86C6FD}"/>
              </a:ext>
            </a:extLst>
          </p:cNvPr>
          <p:cNvSpPr>
            <a:spLocks noGrp="1"/>
          </p:cNvSpPr>
          <p:nvPr>
            <p:ph type="title"/>
          </p:nvPr>
        </p:nvSpPr>
        <p:spPr/>
        <p:txBody>
          <a:bodyPr/>
          <a:lstStyle/>
          <a:p>
            <a:r>
              <a:rPr lang="en-US" dirty="0"/>
              <a:t>Goals</a:t>
            </a:r>
          </a:p>
        </p:txBody>
      </p:sp>
      <p:sp>
        <p:nvSpPr>
          <p:cNvPr id="3" name="Text Placeholder 2">
            <a:extLst>
              <a:ext uri="{FF2B5EF4-FFF2-40B4-BE49-F238E27FC236}">
                <a16:creationId xmlns:a16="http://schemas.microsoft.com/office/drawing/2014/main" id="{2B49B372-05D7-4A64-976D-DB1EEDF1610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332713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Image result for lazy developers quote">
            <a:extLst>
              <a:ext uri="{FF2B5EF4-FFF2-40B4-BE49-F238E27FC236}">
                <a16:creationId xmlns:a16="http://schemas.microsoft.com/office/drawing/2014/main" id="{2E602584-36F3-49F0-BBC7-F7B0907C96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7280" y="1928307"/>
            <a:ext cx="3094997" cy="236251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C7256A8-1FFD-49AD-B91D-86334EEE8ED4}"/>
              </a:ext>
            </a:extLst>
          </p:cNvPr>
          <p:cNvSpPr>
            <a:spLocks noGrp="1"/>
          </p:cNvSpPr>
          <p:nvPr>
            <p:ph type="title"/>
          </p:nvPr>
        </p:nvSpPr>
        <p:spPr>
          <a:xfrm>
            <a:off x="1097280" y="286603"/>
            <a:ext cx="10058400" cy="1450757"/>
          </a:xfrm>
        </p:spPr>
        <p:txBody>
          <a:bodyPr>
            <a:normAutofit/>
          </a:bodyPr>
          <a:lstStyle/>
          <a:p>
            <a:r>
              <a:rPr lang="en-US" dirty="0"/>
              <a:t>Why?</a:t>
            </a:r>
          </a:p>
        </p:txBody>
      </p:sp>
      <p:sp>
        <p:nvSpPr>
          <p:cNvPr id="4" name="Content Placeholder 3">
            <a:extLst>
              <a:ext uri="{FF2B5EF4-FFF2-40B4-BE49-F238E27FC236}">
                <a16:creationId xmlns:a16="http://schemas.microsoft.com/office/drawing/2014/main" id="{933E5A3C-6C5D-4302-9E2B-E7DEA84BFCEF}"/>
              </a:ext>
            </a:extLst>
          </p:cNvPr>
          <p:cNvSpPr>
            <a:spLocks noGrp="1"/>
          </p:cNvSpPr>
          <p:nvPr>
            <p:ph idx="1"/>
          </p:nvPr>
        </p:nvSpPr>
        <p:spPr>
          <a:xfrm>
            <a:off x="4639733" y="1845734"/>
            <a:ext cx="6515947" cy="4023360"/>
          </a:xfrm>
        </p:spPr>
        <p:txBody>
          <a:bodyPr vert="horz" lIns="91440" tIns="45720" rIns="91440" bIns="45720" rtlCol="0">
            <a:normAutofit/>
          </a:bodyPr>
          <a:lstStyle/>
          <a:p>
            <a:r>
              <a:rPr lang="en-US" dirty="0"/>
              <a:t>Interoperability / Standardization</a:t>
            </a:r>
          </a:p>
          <a:p>
            <a:r>
              <a:rPr lang="en-US" dirty="0"/>
              <a:t>Mature / Large Adoption</a:t>
            </a:r>
          </a:p>
          <a:p>
            <a:r>
              <a:rPr lang="en-US" dirty="0"/>
              <a:t>We are Lazy</a:t>
            </a:r>
          </a:p>
        </p:txBody>
      </p:sp>
    </p:spTree>
    <p:extLst>
      <p:ext uri="{BB962C8B-B14F-4D97-AF65-F5344CB8AC3E}">
        <p14:creationId xmlns:p14="http://schemas.microsoft.com/office/powerpoint/2010/main" val="37151730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lazy developers quote">
            <a:extLst>
              <a:ext uri="{FF2B5EF4-FFF2-40B4-BE49-F238E27FC236}">
                <a16:creationId xmlns:a16="http://schemas.microsoft.com/office/drawing/2014/main" id="{2E602584-36F3-49F0-BBC7-F7B0907C96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7280" y="1928307"/>
            <a:ext cx="3094997" cy="236251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C7256A8-1FFD-49AD-B91D-86334EEE8ED4}"/>
              </a:ext>
            </a:extLst>
          </p:cNvPr>
          <p:cNvSpPr>
            <a:spLocks noGrp="1"/>
          </p:cNvSpPr>
          <p:nvPr>
            <p:ph type="title"/>
          </p:nvPr>
        </p:nvSpPr>
        <p:spPr>
          <a:xfrm>
            <a:off x="1097280" y="286603"/>
            <a:ext cx="10058400" cy="1450757"/>
          </a:xfrm>
        </p:spPr>
        <p:txBody>
          <a:bodyPr>
            <a:normAutofit/>
          </a:bodyPr>
          <a:lstStyle/>
          <a:p>
            <a:r>
              <a:rPr lang="en-US" dirty="0"/>
              <a:t>Why?</a:t>
            </a:r>
          </a:p>
        </p:txBody>
      </p:sp>
      <p:sp>
        <p:nvSpPr>
          <p:cNvPr id="4" name="Content Placeholder 3">
            <a:extLst>
              <a:ext uri="{FF2B5EF4-FFF2-40B4-BE49-F238E27FC236}">
                <a16:creationId xmlns:a16="http://schemas.microsoft.com/office/drawing/2014/main" id="{933E5A3C-6C5D-4302-9E2B-E7DEA84BFCEF}"/>
              </a:ext>
            </a:extLst>
          </p:cNvPr>
          <p:cNvSpPr>
            <a:spLocks noGrp="1"/>
          </p:cNvSpPr>
          <p:nvPr>
            <p:ph idx="1"/>
          </p:nvPr>
        </p:nvSpPr>
        <p:spPr>
          <a:xfrm>
            <a:off x="4639733" y="1845734"/>
            <a:ext cx="6515947" cy="4023360"/>
          </a:xfrm>
        </p:spPr>
        <p:txBody>
          <a:bodyPr vert="horz" lIns="91440" tIns="45720" rIns="91440" bIns="45720" rtlCol="0">
            <a:normAutofit/>
          </a:bodyPr>
          <a:lstStyle/>
          <a:p>
            <a:r>
              <a:rPr lang="en-US" dirty="0"/>
              <a:t>Interoperability / Standardization</a:t>
            </a:r>
          </a:p>
          <a:p>
            <a:r>
              <a:rPr lang="en-US" dirty="0"/>
              <a:t>Mature / Large Adoption</a:t>
            </a:r>
          </a:p>
          <a:p>
            <a:r>
              <a:rPr lang="en-US" dirty="0"/>
              <a:t>We are Lazy</a:t>
            </a:r>
          </a:p>
          <a:p>
            <a:endParaRPr lang="en-US" dirty="0">
              <a:cs typeface="Calibri"/>
            </a:endParaRPr>
          </a:p>
          <a:p>
            <a:r>
              <a:rPr lang="en-US" dirty="0">
                <a:cs typeface="Calibri"/>
              </a:rPr>
              <a:t>Ease of Implementation</a:t>
            </a:r>
          </a:p>
          <a:p>
            <a:r>
              <a:rPr lang="en-US" dirty="0">
                <a:cs typeface="Calibri"/>
              </a:rPr>
              <a:t>Modern Format and Practices</a:t>
            </a:r>
          </a:p>
        </p:txBody>
      </p:sp>
    </p:spTree>
    <p:extLst>
      <p:ext uri="{BB962C8B-B14F-4D97-AF65-F5344CB8AC3E}">
        <p14:creationId xmlns:p14="http://schemas.microsoft.com/office/powerpoint/2010/main" val="24007687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05E95-D2AB-425C-9DA7-6D408DEEA07D}"/>
              </a:ext>
            </a:extLst>
          </p:cNvPr>
          <p:cNvSpPr>
            <a:spLocks noGrp="1"/>
          </p:cNvSpPr>
          <p:nvPr>
            <p:ph type="title"/>
          </p:nvPr>
        </p:nvSpPr>
        <p:spPr/>
        <p:txBody>
          <a:bodyPr/>
          <a:lstStyle/>
          <a:p>
            <a:r>
              <a:rPr lang="en-US" dirty="0"/>
              <a:t>Why now?</a:t>
            </a:r>
          </a:p>
        </p:txBody>
      </p:sp>
      <p:sp>
        <p:nvSpPr>
          <p:cNvPr id="3" name="Text Placeholder 2">
            <a:extLst>
              <a:ext uri="{FF2B5EF4-FFF2-40B4-BE49-F238E27FC236}">
                <a16:creationId xmlns:a16="http://schemas.microsoft.com/office/drawing/2014/main" id="{8B3A5EE5-4C40-4041-9F97-0C0B957305C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2669478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1">
            <a:extLst>
              <a:ext uri="{FF2B5EF4-FFF2-40B4-BE49-F238E27FC236}">
                <a16:creationId xmlns:a16="http://schemas.microsoft.com/office/drawing/2014/main" id="{83529AFD-5A84-4419-9390-0E9584F35D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7" name="Rectangle 13">
            <a:extLst>
              <a:ext uri="{FF2B5EF4-FFF2-40B4-BE49-F238E27FC236}">
                <a16:creationId xmlns:a16="http://schemas.microsoft.com/office/drawing/2014/main" id="{D1FFD9C4-5E6D-4E44-8CCD-24EF7B6FF14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5">
            <a:extLst>
              <a:ext uri="{FF2B5EF4-FFF2-40B4-BE49-F238E27FC236}">
                <a16:creationId xmlns:a16="http://schemas.microsoft.com/office/drawing/2014/main" id="{6B3B2DB5-1B01-4A7A-B79B-E180757E614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itle 3">
            <a:extLst>
              <a:ext uri="{FF2B5EF4-FFF2-40B4-BE49-F238E27FC236}">
                <a16:creationId xmlns:a16="http://schemas.microsoft.com/office/drawing/2014/main" id="{D50EE6BB-B832-4DF6-8E6E-69CB21F06810}"/>
              </a:ext>
            </a:extLst>
          </p:cNvPr>
          <p:cNvSpPr>
            <a:spLocks noGrp="1"/>
          </p:cNvSpPr>
          <p:nvPr>
            <p:ph type="title"/>
          </p:nvPr>
        </p:nvSpPr>
        <p:spPr>
          <a:xfrm>
            <a:off x="492370" y="516835"/>
            <a:ext cx="3084844" cy="5772840"/>
          </a:xfrm>
        </p:spPr>
        <p:txBody>
          <a:bodyPr anchor="ctr">
            <a:normAutofit/>
          </a:bodyPr>
          <a:lstStyle/>
          <a:p>
            <a:r>
              <a:rPr lang="en-US" sz="3600">
                <a:solidFill>
                  <a:srgbClr val="FFFFFF"/>
                </a:solidFill>
              </a:rPr>
              <a:t>Why Now?</a:t>
            </a:r>
            <a:endParaRPr lang="en-US" sz="3600" dirty="0">
              <a:solidFill>
                <a:srgbClr val="FFFFFF"/>
              </a:solidFill>
            </a:endParaRPr>
          </a:p>
        </p:txBody>
      </p:sp>
      <p:graphicFrame>
        <p:nvGraphicFramePr>
          <p:cNvPr id="19" name="Content Placeholder 4">
            <a:extLst>
              <a:ext uri="{FF2B5EF4-FFF2-40B4-BE49-F238E27FC236}">
                <a16:creationId xmlns:a16="http://schemas.microsoft.com/office/drawing/2014/main" id="{5AB158A7-2A9B-4038-B281-3960295C17B7}"/>
              </a:ext>
            </a:extLst>
          </p:cNvPr>
          <p:cNvGraphicFramePr>
            <a:graphicFrameLocks noGrp="1"/>
          </p:cNvGraphicFramePr>
          <p:nvPr>
            <p:ph idx="1"/>
            <p:extLst>
              <p:ext uri="{D42A27DB-BD31-4B8C-83A1-F6EECF244321}">
                <p14:modId xmlns:p14="http://schemas.microsoft.com/office/powerpoint/2010/main" val="1104528261"/>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001560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DF0E016-7AAA-4021-8283-4541B060B23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3D3A9120-D290-43FB-863E-28A45D2D358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C1548FC5-3294-4768-A652-ADA82AE2244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6" name="Straight Connector 15">
            <a:extLst>
              <a:ext uri="{FF2B5EF4-FFF2-40B4-BE49-F238E27FC236}">
                <a16:creationId xmlns:a16="http://schemas.microsoft.com/office/drawing/2014/main" id="{1ED7C93A-082F-4C56-B282-DBEA4A168B74}"/>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56978" y="1791298"/>
            <a:ext cx="0" cy="274320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DADCA41-5580-40AC-9B31-CFD84EF62384}"/>
              </a:ext>
            </a:extLst>
          </p:cNvPr>
          <p:cNvSpPr>
            <a:spLocks noGrp="1"/>
          </p:cNvSpPr>
          <p:nvPr>
            <p:ph type="title"/>
          </p:nvPr>
        </p:nvSpPr>
        <p:spPr>
          <a:xfrm>
            <a:off x="8177212" y="634946"/>
            <a:ext cx="3372529" cy="5055904"/>
          </a:xfrm>
        </p:spPr>
        <p:txBody>
          <a:bodyPr anchor="ctr">
            <a:normAutofit/>
          </a:bodyPr>
          <a:lstStyle/>
          <a:p>
            <a:r>
              <a:rPr lang="en-US" dirty="0"/>
              <a:t>Libraries</a:t>
            </a:r>
          </a:p>
        </p:txBody>
      </p:sp>
      <p:graphicFrame>
        <p:nvGraphicFramePr>
          <p:cNvPr id="5" name="Content Placeholder 2">
            <a:extLst>
              <a:ext uri="{FF2B5EF4-FFF2-40B4-BE49-F238E27FC236}">
                <a16:creationId xmlns:a16="http://schemas.microsoft.com/office/drawing/2014/main" id="{43E0D4BC-D834-4C19-B130-DA5AB6C51F4C}"/>
              </a:ext>
            </a:extLst>
          </p:cNvPr>
          <p:cNvGraphicFramePr>
            <a:graphicFrameLocks noGrp="1"/>
          </p:cNvGraphicFramePr>
          <p:nvPr>
            <p:ph idx="1"/>
            <p:extLst>
              <p:ext uri="{D42A27DB-BD31-4B8C-83A1-F6EECF244321}">
                <p14:modId xmlns:p14="http://schemas.microsoft.com/office/powerpoint/2010/main" val="2670662519"/>
              </p:ext>
            </p:extLst>
          </p:nvPr>
        </p:nvGraphicFramePr>
        <p:xfrm>
          <a:off x="633413" y="639763"/>
          <a:ext cx="6910387" cy="5051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4980260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1E2717-A9EC-4CC7-B4E0-975D505095B9}"/>
              </a:ext>
            </a:extLst>
          </p:cNvPr>
          <p:cNvSpPr>
            <a:spLocks noGrp="1"/>
          </p:cNvSpPr>
          <p:nvPr>
            <p:ph type="title"/>
          </p:nvPr>
        </p:nvSpPr>
        <p:spPr/>
        <p:txBody>
          <a:bodyPr/>
          <a:lstStyle/>
          <a:p>
            <a:r>
              <a:rPr lang="en-US" dirty="0"/>
              <a:t>What We’ve Learned</a:t>
            </a:r>
          </a:p>
        </p:txBody>
      </p:sp>
      <p:sp>
        <p:nvSpPr>
          <p:cNvPr id="5" name="Text Placeholder 4">
            <a:extLst>
              <a:ext uri="{FF2B5EF4-FFF2-40B4-BE49-F238E27FC236}">
                <a16:creationId xmlns:a16="http://schemas.microsoft.com/office/drawing/2014/main" id="{4BBEB68B-AFA0-4078-963C-E70F590C1F5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0537722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502989-4B1A-4386-A16D-C1B5CB727817}"/>
              </a:ext>
            </a:extLst>
          </p:cNvPr>
          <p:cNvSpPr>
            <a:spLocks noGrp="1"/>
          </p:cNvSpPr>
          <p:nvPr>
            <p:ph type="title"/>
          </p:nvPr>
        </p:nvSpPr>
        <p:spPr/>
        <p:txBody>
          <a:bodyPr/>
          <a:lstStyle/>
          <a:p>
            <a:r>
              <a:rPr lang="en-US" dirty="0"/>
              <a:t>Questions?</a:t>
            </a:r>
          </a:p>
        </p:txBody>
      </p:sp>
      <p:sp>
        <p:nvSpPr>
          <p:cNvPr id="5" name="Text Placeholder 4">
            <a:extLst>
              <a:ext uri="{FF2B5EF4-FFF2-40B4-BE49-F238E27FC236}">
                <a16:creationId xmlns:a16="http://schemas.microsoft.com/office/drawing/2014/main" id="{53F93DE2-2647-455F-BBE2-BAF66B60F02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135259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9702568-2E89-2749-910D-2D4264FA30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382166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16943-EC5E-4BCD-AF3A-892FD063BAAC}"/>
              </a:ext>
            </a:extLst>
          </p:cNvPr>
          <p:cNvSpPr>
            <a:spLocks noGrp="1"/>
          </p:cNvSpPr>
          <p:nvPr>
            <p:ph type="title"/>
          </p:nvPr>
        </p:nvSpPr>
        <p:spPr/>
        <p:txBody>
          <a:bodyPr/>
          <a:lstStyle/>
          <a:p>
            <a:r>
              <a:rPr lang="en-US" dirty="0"/>
              <a:t>What is OpenID Connect?</a:t>
            </a:r>
          </a:p>
        </p:txBody>
      </p:sp>
      <p:sp>
        <p:nvSpPr>
          <p:cNvPr id="5" name="Text Placeholder 4">
            <a:extLst>
              <a:ext uri="{FF2B5EF4-FFF2-40B4-BE49-F238E27FC236}">
                <a16:creationId xmlns:a16="http://schemas.microsoft.com/office/drawing/2014/main" id="{01898B79-8EC7-4399-B110-E6D94807ACDD}"/>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19366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7C7B9B8-85DF-4B9A-A991-9B15BD8450B5}"/>
              </a:ext>
            </a:extLst>
          </p:cNvPr>
          <p:cNvPicPr>
            <a:picLocks noChangeAspect="1"/>
          </p:cNvPicPr>
          <p:nvPr/>
        </p:nvPicPr>
        <p:blipFill>
          <a:blip r:embed="rId3"/>
          <a:stretch>
            <a:fillRect/>
          </a:stretch>
        </p:blipFill>
        <p:spPr>
          <a:xfrm>
            <a:off x="818726" y="602277"/>
            <a:ext cx="4000000" cy="3533333"/>
          </a:xfrm>
          <a:prstGeom prst="rect">
            <a:avLst/>
          </a:prstGeom>
        </p:spPr>
      </p:pic>
      <p:pic>
        <p:nvPicPr>
          <p:cNvPr id="6" name="Picture 5">
            <a:extLst>
              <a:ext uri="{FF2B5EF4-FFF2-40B4-BE49-F238E27FC236}">
                <a16:creationId xmlns:a16="http://schemas.microsoft.com/office/drawing/2014/main" id="{CD131438-45BF-4CA3-9B97-536A58D97C4B}"/>
              </a:ext>
            </a:extLst>
          </p:cNvPr>
          <p:cNvPicPr>
            <a:picLocks noChangeAspect="1"/>
          </p:cNvPicPr>
          <p:nvPr/>
        </p:nvPicPr>
        <p:blipFill>
          <a:blip r:embed="rId4"/>
          <a:stretch>
            <a:fillRect/>
          </a:stretch>
        </p:blipFill>
        <p:spPr>
          <a:xfrm>
            <a:off x="5365067" y="4304195"/>
            <a:ext cx="6171429" cy="1638095"/>
          </a:xfrm>
          <a:prstGeom prst="rect">
            <a:avLst/>
          </a:prstGeom>
        </p:spPr>
      </p:pic>
      <p:sp>
        <p:nvSpPr>
          <p:cNvPr id="7" name="Arrow: Bent-Up 6">
            <a:extLst>
              <a:ext uri="{FF2B5EF4-FFF2-40B4-BE49-F238E27FC236}">
                <a16:creationId xmlns:a16="http://schemas.microsoft.com/office/drawing/2014/main" id="{A2F2BF0C-DE1D-4D25-9579-81EB459856DC}"/>
              </a:ext>
            </a:extLst>
          </p:cNvPr>
          <p:cNvSpPr/>
          <p:nvPr/>
        </p:nvSpPr>
        <p:spPr>
          <a:xfrm flipV="1">
            <a:off x="5245608" y="3160043"/>
            <a:ext cx="850392" cy="73152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91215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OpenID Connect Spec Map">
            <a:extLst>
              <a:ext uri="{FF2B5EF4-FFF2-40B4-BE49-F238E27FC236}">
                <a16:creationId xmlns:a16="http://schemas.microsoft.com/office/drawing/2014/main" id="{31478660-1EC9-4531-B8FF-97B35464FF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6977" y="900112"/>
            <a:ext cx="5934075" cy="5057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60923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DEDA8-ABB4-48B9-B211-EE83FD58CCC2}"/>
              </a:ext>
            </a:extLst>
          </p:cNvPr>
          <p:cNvSpPr>
            <a:spLocks noGrp="1"/>
          </p:cNvSpPr>
          <p:nvPr>
            <p:ph type="title"/>
          </p:nvPr>
        </p:nvSpPr>
        <p:spPr/>
        <p:txBody>
          <a:bodyPr/>
          <a:lstStyle/>
          <a:p>
            <a:r>
              <a:rPr lang="en-US" dirty="0"/>
              <a:t>OpenID Connect 1.0 = OIDC</a:t>
            </a:r>
          </a:p>
        </p:txBody>
      </p:sp>
      <p:sp>
        <p:nvSpPr>
          <p:cNvPr id="3" name="Text Placeholder 2">
            <a:extLst>
              <a:ext uri="{FF2B5EF4-FFF2-40B4-BE49-F238E27FC236}">
                <a16:creationId xmlns:a16="http://schemas.microsoft.com/office/drawing/2014/main" id="{A18D4FA9-1F13-4F20-AD76-9B3952E4A4F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45024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7D36DD-7B9E-4D23-B706-FDD7F65A87B1}"/>
              </a:ext>
            </a:extLst>
          </p:cNvPr>
          <p:cNvSpPr>
            <a:spLocks noGrp="1"/>
          </p:cNvSpPr>
          <p:nvPr>
            <p:ph type="title"/>
          </p:nvPr>
        </p:nvSpPr>
        <p:spPr/>
        <p:txBody>
          <a:bodyPr/>
          <a:lstStyle/>
          <a:p>
            <a:r>
              <a:rPr lang="en-US" dirty="0"/>
              <a:t>Not to be Confused With</a:t>
            </a:r>
          </a:p>
        </p:txBody>
      </p:sp>
      <p:sp>
        <p:nvSpPr>
          <p:cNvPr id="5" name="Content Placeholder 4">
            <a:extLst>
              <a:ext uri="{FF2B5EF4-FFF2-40B4-BE49-F238E27FC236}">
                <a16:creationId xmlns:a16="http://schemas.microsoft.com/office/drawing/2014/main" id="{6E3593A5-5395-4F77-BE01-EB89398255F1}"/>
              </a:ext>
            </a:extLst>
          </p:cNvPr>
          <p:cNvSpPr>
            <a:spLocks noGrp="1"/>
          </p:cNvSpPr>
          <p:nvPr>
            <p:ph idx="1"/>
          </p:nvPr>
        </p:nvSpPr>
        <p:spPr/>
        <p:txBody>
          <a:bodyPr/>
          <a:lstStyle/>
          <a:p>
            <a:r>
              <a:rPr lang="en-US" dirty="0" err="1"/>
              <a:t>OpenId</a:t>
            </a:r>
            <a:r>
              <a:rPr lang="en-US" dirty="0"/>
              <a:t> Authentication 1.0</a:t>
            </a:r>
          </a:p>
          <a:p>
            <a:pPr lvl="1"/>
            <a:r>
              <a:rPr lang="en-US"/>
              <a:t>2006</a:t>
            </a:r>
            <a:r>
              <a:rPr lang="en-US" dirty="0"/>
              <a:t>, Authentication only</a:t>
            </a:r>
          </a:p>
          <a:p>
            <a:r>
              <a:rPr lang="en-US" dirty="0" err="1"/>
              <a:t>OpenId</a:t>
            </a:r>
            <a:r>
              <a:rPr lang="en-US"/>
              <a:t> </a:t>
            </a:r>
            <a:r>
              <a:rPr lang="en-US" dirty="0"/>
              <a:t>Authentication 2.0</a:t>
            </a:r>
          </a:p>
          <a:p>
            <a:pPr lvl="1"/>
            <a:r>
              <a:rPr lang="en-US"/>
              <a:t>2007, XML based</a:t>
            </a:r>
            <a:endParaRPr lang="en-US" dirty="0"/>
          </a:p>
          <a:p>
            <a:r>
              <a:rPr lang="en-US" dirty="0"/>
              <a:t>OAuth 1.0</a:t>
            </a:r>
          </a:p>
          <a:p>
            <a:pPr lvl="1"/>
            <a:r>
              <a:rPr lang="en-US" dirty="0"/>
              <a:t>2007, RFC 5849, Authorization only</a:t>
            </a:r>
          </a:p>
          <a:p>
            <a:r>
              <a:rPr lang="en-US" dirty="0"/>
              <a:t>OAuth 2.0</a:t>
            </a:r>
          </a:p>
          <a:p>
            <a:pPr lvl="1"/>
            <a:r>
              <a:rPr lang="en-US" dirty="0"/>
              <a:t>2012, RFC 6749, Authorization only</a:t>
            </a:r>
          </a:p>
          <a:p>
            <a:r>
              <a:rPr lang="en-US" dirty="0"/>
              <a:t>SAML</a:t>
            </a:r>
          </a:p>
          <a:p>
            <a:pPr lvl="1"/>
            <a:r>
              <a:rPr lang="en-US" dirty="0"/>
              <a:t>2005, XML based browser SSO, Authentication/Authorization.</a:t>
            </a:r>
          </a:p>
          <a:p>
            <a:endParaRPr lang="en-US" dirty="0"/>
          </a:p>
          <a:p>
            <a:pPr marL="0" indent="0">
              <a:buNone/>
            </a:pPr>
            <a:endParaRPr lang="en-US" dirty="0"/>
          </a:p>
        </p:txBody>
      </p:sp>
    </p:spTree>
    <p:extLst>
      <p:ext uri="{BB962C8B-B14F-4D97-AF65-F5344CB8AC3E}">
        <p14:creationId xmlns:p14="http://schemas.microsoft.com/office/powerpoint/2010/main" val="3778654838"/>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TM02900769[[fn=Retrospect]]</Template>
  <TotalTime>9018</TotalTime>
  <Words>1951</Words>
  <Application>Microsoft Office PowerPoint</Application>
  <PresentationFormat>Widescreen</PresentationFormat>
  <Paragraphs>354</Paragraphs>
  <Slides>47</Slides>
  <Notes>40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Calibri</vt:lpstr>
      <vt:lpstr>Calibri Light</vt:lpstr>
      <vt:lpstr>inherit</vt:lpstr>
      <vt:lpstr>Retrospect</vt:lpstr>
      <vt:lpstr>How to be Dangerous with OpenID Connect</vt:lpstr>
      <vt:lpstr>Who Am I?</vt:lpstr>
      <vt:lpstr>Goals</vt:lpstr>
      <vt:lpstr>Goals</vt:lpstr>
      <vt:lpstr>What is OpenID Connect?</vt:lpstr>
      <vt:lpstr>PowerPoint Presentation</vt:lpstr>
      <vt:lpstr>PowerPoint Presentation</vt:lpstr>
      <vt:lpstr>OpenID Connect 1.0 = OIDC</vt:lpstr>
      <vt:lpstr>Not to be Confused With</vt:lpstr>
      <vt:lpstr>A superset of OAuth 2.0 to enable Clients to map an Identity to an End-User using a Trusted party.</vt:lpstr>
      <vt:lpstr>A superset of OAuth 2.0 to enable Clients to map an Identity to an End-User using a Trusted party.</vt:lpstr>
      <vt:lpstr>PowerPoint Presentation</vt:lpstr>
      <vt:lpstr>PowerPoint Presentation</vt:lpstr>
      <vt:lpstr>PowerPoint Presentation</vt:lpstr>
      <vt:lpstr>PowerPoint Presentation</vt:lpstr>
      <vt:lpstr>PowerPoint Presentation</vt:lpstr>
      <vt:lpstr>PowerPoint Presentation</vt:lpstr>
      <vt:lpstr>OAuth 2.0</vt:lpstr>
      <vt:lpstr>A superset of OAuth 2.0 to enable Clients to map an Identity to an End-User using a Trusted party.</vt:lpstr>
      <vt:lpstr>End-User</vt:lpstr>
      <vt:lpstr>A superset of OAuth 2.0 to enable Clients to map an Identity to an End-User using a Trusted party.</vt:lpstr>
      <vt:lpstr>Clients</vt:lpstr>
      <vt:lpstr>A superset of OAuth 2.0 to enable Clients to map an Identity to an End-User using a Trusted party.</vt:lpstr>
      <vt:lpstr>Identity</vt:lpstr>
      <vt:lpstr>JWT 101</vt:lpstr>
      <vt:lpstr>JWT 101</vt:lpstr>
      <vt:lpstr>JWT 101</vt:lpstr>
      <vt:lpstr>Claims</vt:lpstr>
      <vt:lpstr>A superset of OAuth 2.0 to enable Clients to map an Identity to an End-User using a Trusted party.</vt:lpstr>
      <vt:lpstr>Trusted Party</vt:lpstr>
      <vt:lpstr>A superset of OAuth 2.0 to enable Clients to map an Identity to an End-User using a Trusted party.</vt:lpstr>
      <vt:lpstr>Flows</vt:lpstr>
      <vt:lpstr>Parts of Flows</vt:lpstr>
      <vt:lpstr>Scopes</vt:lpstr>
      <vt:lpstr>Response Types</vt:lpstr>
      <vt:lpstr>Implicit Flow</vt:lpstr>
      <vt:lpstr>Authorization Code Flow</vt:lpstr>
      <vt:lpstr>Hybrid Flow</vt:lpstr>
      <vt:lpstr>Why OpenID Connect?</vt:lpstr>
      <vt:lpstr>Why?</vt:lpstr>
      <vt:lpstr>Why?</vt:lpstr>
      <vt:lpstr>Why now?</vt:lpstr>
      <vt:lpstr>Why Now?</vt:lpstr>
      <vt:lpstr>Libraries</vt:lpstr>
      <vt:lpstr>What We’ve Learned</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 be Dangerous</dc:title>
  <dc:creator>Mark Lopez</dc:creator>
  <cp:lastModifiedBy>Mark Lopez</cp:lastModifiedBy>
  <cp:revision>4</cp:revision>
  <dcterms:created xsi:type="dcterms:W3CDTF">2018-02-09T01:41:04Z</dcterms:created>
  <dcterms:modified xsi:type="dcterms:W3CDTF">2018-03-14T23:30:50Z</dcterms:modified>
</cp:coreProperties>
</file>

<file path=docProps/thumbnail.jpeg>
</file>